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9.jpg" ContentType="image/jpeg"/>
  <Override PartName="/ppt/media/image36.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7"/>
  </p:notesMasterIdLst>
  <p:handoutMasterIdLst>
    <p:handoutMasterId r:id="rId28"/>
  </p:handoutMasterIdLst>
  <p:sldIdLst>
    <p:sldId id="281" r:id="rId5"/>
    <p:sldId id="287" r:id="rId6"/>
    <p:sldId id="277" r:id="rId7"/>
    <p:sldId id="257" r:id="rId8"/>
    <p:sldId id="283" r:id="rId9"/>
    <p:sldId id="285" r:id="rId10"/>
    <p:sldId id="267" r:id="rId11"/>
    <p:sldId id="289" r:id="rId12"/>
    <p:sldId id="296" r:id="rId13"/>
    <p:sldId id="290" r:id="rId14"/>
    <p:sldId id="297" r:id="rId15"/>
    <p:sldId id="298" r:id="rId16"/>
    <p:sldId id="299" r:id="rId17"/>
    <p:sldId id="307" r:id="rId18"/>
    <p:sldId id="306" r:id="rId19"/>
    <p:sldId id="302" r:id="rId20"/>
    <p:sldId id="303" r:id="rId21"/>
    <p:sldId id="304" r:id="rId22"/>
    <p:sldId id="308" r:id="rId23"/>
    <p:sldId id="305" r:id="rId24"/>
    <p:sldId id="295" r:id="rId25"/>
    <p:sldId id="30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3047"/>
    <a:srgbClr val="0B2B41"/>
    <a:srgbClr val="114263"/>
    <a:srgbClr val="401918"/>
    <a:srgbClr val="731F1C"/>
    <a:srgbClr val="AB678E"/>
    <a:srgbClr val="B2606E"/>
    <a:srgbClr val="CA929B"/>
    <a:srgbClr val="248CD2"/>
    <a:srgbClr val="C88E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703" autoAdjust="0"/>
  </p:normalViewPr>
  <p:slideViewPr>
    <p:cSldViewPr snapToGrid="0">
      <p:cViewPr varScale="1">
        <p:scale>
          <a:sx n="57" d="100"/>
          <a:sy n="57" d="100"/>
        </p:scale>
        <p:origin x="72" y="414"/>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D1D01A-5516-4E1C-9A6D-D9EF8C203F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0087A2D-9F8F-45E9-B127-C2407E7953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34338A-2C54-48B6-A869-F1523EB17642}" type="datetimeFigureOut">
              <a:rPr lang="en-US" smtClean="0"/>
              <a:t>9/24/2021</a:t>
            </a:fld>
            <a:endParaRPr lang="en-US" dirty="0"/>
          </a:p>
        </p:txBody>
      </p:sp>
      <p:sp>
        <p:nvSpPr>
          <p:cNvPr id="4" name="Footer Placeholder 3">
            <a:extLst>
              <a:ext uri="{FF2B5EF4-FFF2-40B4-BE49-F238E27FC236}">
                <a16:creationId xmlns:a16="http://schemas.microsoft.com/office/drawing/2014/main" id="{60515058-9F03-4AC5-A723-3D23E27720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86E583C-77B5-479A-A9CA-17DC816BC6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3D57C9-54A6-4BAA-A5CD-C535F9370C4B}" type="slidenum">
              <a:rPr lang="en-US" smtClean="0"/>
              <a:t>‹#›</a:t>
            </a:fld>
            <a:endParaRPr lang="en-US" dirty="0"/>
          </a:p>
        </p:txBody>
      </p:sp>
    </p:spTree>
    <p:extLst>
      <p:ext uri="{BB962C8B-B14F-4D97-AF65-F5344CB8AC3E}">
        <p14:creationId xmlns:p14="http://schemas.microsoft.com/office/powerpoint/2010/main" val="21203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205A9-A302-429C-8AB8-C362C4362DF4}" type="datetimeFigureOut">
              <a:rPr lang="en-US" smtClean="0"/>
              <a:t>9/24/2021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82289-BCFD-4053-9D06-A9140C63A457}" type="slidenum">
              <a:rPr lang="en-US" smtClean="0"/>
              <a:t>‹#›</a:t>
            </a:fld>
            <a:endParaRPr lang="en-US" dirty="0"/>
          </a:p>
        </p:txBody>
      </p:sp>
    </p:spTree>
    <p:extLst>
      <p:ext uri="{BB962C8B-B14F-4D97-AF65-F5344CB8AC3E}">
        <p14:creationId xmlns:p14="http://schemas.microsoft.com/office/powerpoint/2010/main" val="1449475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01">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ages_Important Text 0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a:r>
              <a:rPr lang="en-US" noProof="0" dirty="0"/>
              <a:t>Insert Image</a:t>
            </a:r>
          </a:p>
        </p:txBody>
      </p:sp>
      <p:sp>
        <p:nvSpPr>
          <p:cNvPr id="12" name="Picture Placeholder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a:lnSpc>
                <a:spcPct val="100000"/>
              </a:lnSpc>
              <a:spcBef>
                <a:spcPct val="0"/>
              </a:spcBef>
            </a:pPr>
            <a:r>
              <a:rPr lang="en-US" noProof="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a:lnSpc>
                <a:spcPct val="100000"/>
              </a:lnSpc>
            </a:pPr>
            <a:r>
              <a:rPr lang="en-US" noProof="0"/>
              <a:t>Click to edit Master title style</a:t>
            </a:r>
          </a:p>
        </p:txBody>
      </p:sp>
      <p:sp>
        <p:nvSpPr>
          <p:cNvPr id="20" name="Slide Number Placeholder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angle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Slide Number Placeholder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0" name="Title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a:r>
              <a:rPr lang="en-US" noProof="0"/>
              <a:t>TITLE</a:t>
            </a:r>
          </a:p>
        </p:txBody>
      </p:sp>
      <p:sp>
        <p:nvSpPr>
          <p:cNvPr id="17" name="Text Placeholder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Name</a:t>
            </a:r>
          </a:p>
        </p:txBody>
      </p:sp>
      <p:sp>
        <p:nvSpPr>
          <p:cNvPr id="18" name="Text Placeholder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Phone</a:t>
            </a:r>
          </a:p>
        </p:txBody>
      </p:sp>
      <p:sp>
        <p:nvSpPr>
          <p:cNvPr id="19" name="Text Placeholder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Email</a:t>
            </a:r>
          </a:p>
        </p:txBody>
      </p:sp>
      <p:sp>
        <p:nvSpPr>
          <p:cNvPr id="20" name="Text Placeholder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anchor="ctr">
            <a:noAutofit/>
          </a:bodyPr>
          <a:lstStyle>
            <a:lvl1pPr marL="0" indent="0">
              <a:lnSpc>
                <a:spcPct val="100000"/>
              </a:lnSpc>
              <a:buNone/>
              <a:defRPr sz="1800" spc="0">
                <a:solidFill>
                  <a:schemeClr val="bg1"/>
                </a:solidFill>
              </a:defRPr>
            </a:lvl1pPr>
          </a:lstStyle>
          <a:p>
            <a:pPr lvl="0"/>
            <a:r>
              <a:rPr lang="en-US" noProof="0"/>
              <a:t>Website</a:t>
            </a:r>
          </a:p>
        </p:txBody>
      </p:sp>
      <p:sp>
        <p:nvSpPr>
          <p:cNvPr id="3" name="Content Placeholder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8" name="Content Placeholder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29" name="Content Placeholder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
        <p:nvSpPr>
          <p:cNvPr id="30" name="Content Placeholder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anchor="ctr">
            <a:noAutofit/>
          </a:bodyPr>
          <a:lstStyle>
            <a:lvl1pPr marL="0" indent="0" algn="ctr">
              <a:buNone/>
              <a:defRPr sz="1050"/>
            </a:lvl1pPr>
          </a:lstStyle>
          <a:p>
            <a:pPr lvl="0"/>
            <a:r>
              <a:rPr lang="en-US" noProof="0"/>
              <a:t>Icon</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3" name="Freeform: Shape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grpSp>
        <p:nvGrpSpPr>
          <p:cNvPr id="6" name="Group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Oval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Oval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Oval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Oval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C7BBA6D3-FEB9-412B-8FBB-095FC3A60ABF}"/>
              </a:ext>
            </a:extLst>
          </p:cNvPr>
          <p:cNvSpPr>
            <a:spLocks noGrp="1"/>
          </p:cNvSpPr>
          <p:nvPr>
            <p:ph idx="1"/>
          </p:nvPr>
        </p:nvSpPr>
        <p:spPr>
          <a:xfrm>
            <a:off x="633186" y="1825625"/>
            <a:ext cx="10815864"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Content Placeholder 2">
            <a:extLst>
              <a:ext uri="{FF2B5EF4-FFF2-40B4-BE49-F238E27FC236}">
                <a16:creationId xmlns:a16="http://schemas.microsoft.com/office/drawing/2014/main" id="{64A4F74B-B2CD-407C-865A-037EDFAC9DB0}"/>
              </a:ext>
            </a:extLst>
          </p:cNvPr>
          <p:cNvSpPr>
            <a:spLocks noGrp="1"/>
          </p:cNvSpPr>
          <p:nvPr>
            <p:ph sz="half" idx="1"/>
          </p:nvPr>
        </p:nvSpPr>
        <p:spPr>
          <a:xfrm>
            <a:off x="633186" y="1825625"/>
            <a:ext cx="5386614"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A2548E2E-973A-4D52-ACB9-BF564F407308}"/>
              </a:ext>
            </a:extLst>
          </p:cNvPr>
          <p:cNvSpPr>
            <a:spLocks noGrp="1"/>
          </p:cNvSpPr>
          <p:nvPr>
            <p:ph sz="half" idx="2"/>
          </p:nvPr>
        </p:nvSpPr>
        <p:spPr>
          <a:xfrm>
            <a:off x="6172200" y="1825625"/>
            <a:ext cx="5276850" cy="435133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2">
            <a:extLst>
              <a:ext uri="{FF2B5EF4-FFF2-40B4-BE49-F238E27FC236}">
                <a16:creationId xmlns:a16="http://schemas.microsoft.com/office/drawing/2014/main" id="{10CD1AD0-C8B7-4785-A47D-D822CF4F248F}"/>
              </a:ext>
            </a:extLst>
          </p:cNvPr>
          <p:cNvSpPr>
            <a:spLocks noGrp="1"/>
          </p:cNvSpPr>
          <p:nvPr>
            <p:ph type="body" idx="1"/>
          </p:nvPr>
        </p:nvSpPr>
        <p:spPr>
          <a:xfrm>
            <a:off x="633186" y="1681163"/>
            <a:ext cx="533214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0" name="Text Placeholder 4">
            <a:extLst>
              <a:ext uri="{FF2B5EF4-FFF2-40B4-BE49-F238E27FC236}">
                <a16:creationId xmlns:a16="http://schemas.microsoft.com/office/drawing/2014/main" id="{90A1BBCF-EEF1-4C9A-BA10-9657A79560D3}"/>
              </a:ext>
            </a:extLst>
          </p:cNvPr>
          <p:cNvSpPr>
            <a:spLocks noGrp="1"/>
          </p:cNvSpPr>
          <p:nvPr>
            <p:ph type="body" sz="quarter" idx="3"/>
          </p:nvPr>
        </p:nvSpPr>
        <p:spPr>
          <a:xfrm>
            <a:off x="6172200" y="1681163"/>
            <a:ext cx="5276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1" name="Content Placeholder 3">
            <a:extLst>
              <a:ext uri="{FF2B5EF4-FFF2-40B4-BE49-F238E27FC236}">
                <a16:creationId xmlns:a16="http://schemas.microsoft.com/office/drawing/2014/main" id="{79F8415A-57A2-4D5C-97B0-E78499CC7C6F}"/>
              </a:ext>
            </a:extLst>
          </p:cNvPr>
          <p:cNvSpPr>
            <a:spLocks noGrp="1"/>
          </p:cNvSpPr>
          <p:nvPr>
            <p:ph sz="half" idx="2"/>
          </p:nvPr>
        </p:nvSpPr>
        <p:spPr>
          <a:xfrm>
            <a:off x="633186" y="2505075"/>
            <a:ext cx="5332147"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5">
            <a:extLst>
              <a:ext uri="{FF2B5EF4-FFF2-40B4-BE49-F238E27FC236}">
                <a16:creationId xmlns:a16="http://schemas.microsoft.com/office/drawing/2014/main" id="{37A31490-A10D-455A-B515-E26064D0E10A}"/>
              </a:ext>
            </a:extLst>
          </p:cNvPr>
          <p:cNvSpPr>
            <a:spLocks noGrp="1"/>
          </p:cNvSpPr>
          <p:nvPr>
            <p:ph sz="quarter" idx="4"/>
          </p:nvPr>
        </p:nvSpPr>
        <p:spPr>
          <a:xfrm>
            <a:off x="6172200" y="2505075"/>
            <a:ext cx="5276850" cy="3684588"/>
          </a:xfrm>
        </p:spPr>
        <p:txBody>
          <a:bodyPr>
            <a:normAutofit/>
          </a:bodyPr>
          <a:lstStyle>
            <a:lvl1pPr>
              <a:defRPr sz="2000"/>
            </a:lvl1pPr>
            <a:lvl2pPr>
              <a:defRPr sz="1800"/>
            </a:lvl2pPr>
            <a:lvl3pPr>
              <a:defRPr sz="1600"/>
            </a:lvl3pPr>
            <a:lvl4pPr>
              <a:defRPr sz="1400"/>
            </a:lvl4pPr>
            <a:lvl5pP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ext Placeholder 3">
            <a:extLst>
              <a:ext uri="{FF2B5EF4-FFF2-40B4-BE49-F238E27FC236}">
                <a16:creationId xmlns:a16="http://schemas.microsoft.com/office/drawing/2014/main" id="{9F5DF135-B773-4FF0-A198-687768159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Content Placeholder 2">
            <a:extLst>
              <a:ext uri="{FF2B5EF4-FFF2-40B4-BE49-F238E27FC236}">
                <a16:creationId xmlns:a16="http://schemas.microsoft.com/office/drawing/2014/main" id="{4D4BA48E-457A-42FA-BC00-3AE386B38A0C}"/>
              </a:ext>
            </a:extLst>
          </p:cNvPr>
          <p:cNvSpPr>
            <a:spLocks noGrp="1"/>
          </p:cNvSpPr>
          <p:nvPr>
            <p:ph idx="1"/>
          </p:nvPr>
        </p:nvSpPr>
        <p:spPr>
          <a:xfrm>
            <a:off x="5183188" y="987425"/>
            <a:ext cx="626586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itle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0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Picture Placeholder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a:r>
              <a:rPr lang="en-US" noProof="0"/>
              <a:t>Subtitle</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angle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Oval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8" name="Slide Number Placeholder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
        <p:nvSpPr>
          <p:cNvPr id="9" name="Title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0" name="Text Placeholder 3">
            <a:extLst>
              <a:ext uri="{FF2B5EF4-FFF2-40B4-BE49-F238E27FC236}">
                <a16:creationId xmlns:a16="http://schemas.microsoft.com/office/drawing/2014/main" id="{436B2E80-B2B9-4309-8C9B-11D0B83C4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1" name="Picture Placeholder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03">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bg1"/>
                </a:solidFill>
              </a:defRPr>
            </a:lvl1pPr>
          </a:lstStyle>
          <a:p>
            <a:r>
              <a:rPr lang="en-US" noProof="0" dirty="0"/>
              <a:t>Insert Image</a:t>
            </a:r>
          </a:p>
        </p:txBody>
      </p:sp>
      <p:sp>
        <p:nvSpPr>
          <p:cNvPr id="2" name="Title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a:r>
              <a:rPr lang="en-US" noProof="0"/>
              <a:t>TITLE</a:t>
            </a:r>
          </a:p>
        </p:txBody>
      </p:sp>
      <p:sp>
        <p:nvSpPr>
          <p:cNvPr id="3" name="Subtitle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a:r>
              <a:rPr lang="en-US" noProof="0"/>
              <a:t>Subtitle</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noProof="0"/>
              <a:t>Edit Master text styles</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t_2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a:lnSpc>
                <a:spcPct val="100000"/>
              </a:lnSpc>
              <a:spcBef>
                <a:spcPct val="0"/>
              </a:spcBef>
            </a:pPr>
            <a:r>
              <a:rPr lang="en-US" noProof="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anchor="ctr">
            <a:noAutofit/>
          </a:bodyPr>
          <a:lstStyle>
            <a:lvl1pPr marL="0" indent="0" algn="ctr">
              <a:buNone/>
              <a:defRPr sz="1400"/>
            </a:lvl1pPr>
          </a:lstStyle>
          <a:p>
            <a:pPr lvl="0"/>
            <a:r>
              <a:rPr lang="en-US" noProof="0"/>
              <a:t>Icon</a:t>
            </a:r>
          </a:p>
        </p:txBody>
      </p:sp>
      <p:sp>
        <p:nvSpPr>
          <p:cNvPr id="18" name="Slide Number Placeholder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t_2 column Vertical">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Text Placeholder 12">
            <a:extLst>
              <a:ext uri="{FF2B5EF4-FFF2-40B4-BE49-F238E27FC236}">
                <a16:creationId xmlns:a16="http://schemas.microsoft.com/office/drawing/2014/main" id="{C3BB8EAB-4266-4938-A8CB-6D18C938017F}"/>
              </a:ext>
            </a:extLst>
          </p:cNvPr>
          <p:cNvSpPr>
            <a:spLocks noGrp="1"/>
          </p:cNvSpPr>
          <p:nvPr>
            <p:ph type="body" sz="quarter" idx="14"/>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Edit Master text styles</a:t>
            </a:r>
          </a:p>
        </p:txBody>
      </p:sp>
      <p:sp>
        <p:nvSpPr>
          <p:cNvPr id="12" name="Content Placeholder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5" name="Slide Number Placeholder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t_1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a:lnSpc>
                <a:spcPct val="100000"/>
              </a:lnSpc>
              <a:spcBef>
                <a:spcPct val="0"/>
              </a:spcBef>
              <a:buNone/>
            </a:pPr>
            <a:r>
              <a:rPr lang="en-US" noProof="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Slide Number Placeholder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a:lnSpc>
                <a:spcPct val="100000"/>
              </a:lnSpc>
              <a:spcBef>
                <a:spcPct val="0"/>
              </a:spcBef>
              <a:buNone/>
            </a:pPr>
            <a:r>
              <a:rPr lang="en-US" noProof="0"/>
              <a:t>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anchor="ctr">
            <a:noAutofit/>
          </a:bodyPr>
          <a:lstStyle>
            <a:lvl1pPr marL="0" indent="0" algn="ctr">
              <a:buNone/>
              <a:defRPr sz="1400">
                <a:solidFill>
                  <a:schemeClr val="tx1"/>
                </a:solidFill>
              </a:defRPr>
            </a:lvl1pPr>
          </a:lstStyle>
          <a:p>
            <a:pPr lvl="0"/>
            <a:r>
              <a:rPr lang="en-US" noProof="0"/>
              <a:t>Icon</a:t>
            </a:r>
          </a:p>
        </p:txBody>
      </p:sp>
      <p:grpSp>
        <p:nvGrpSpPr>
          <p:cNvPr id="11" name="Group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angle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Oval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5" name="Slide Number Placeholder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noProof="0" smtClean="0">
                <a:solidFill>
                  <a:schemeClr val="bg1"/>
                </a:solidFill>
              </a:rPr>
              <a:pPr algn="ctr"/>
              <a:t>‹#›</a:t>
            </a:fld>
            <a:endParaRPr lang="en-US" sz="1200" noProof="0" dirty="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a:fld id="{817179DE-9BF3-494C-804F-0C7C90AC8700}" type="slidenum">
              <a:rPr lang="en-US" noProof="0" smtClean="0"/>
              <a:pPr algn="ctr"/>
              <a:t>‹#›</a:t>
            </a:fld>
            <a:endParaRPr lang="en-US" noProof="0" dirty="0"/>
          </a:p>
        </p:txBody>
      </p:sp>
      <p:sp>
        <p:nvSpPr>
          <p:cNvPr id="2" name="Title Placeholder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0.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Three people sitting at picnic table">
            <a:extLst>
              <a:ext uri="{FF2B5EF4-FFF2-40B4-BE49-F238E27FC236}">
                <a16:creationId xmlns:a16="http://schemas.microsoft.com/office/drawing/2014/main" id="{0B90EB26-97FD-4B8B-86E0-B00589E0946D}"/>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1" y="0"/>
            <a:ext cx="6676568" cy="6858000"/>
          </a:xfr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a:xfrm>
            <a:off x="7274144" y="1591732"/>
            <a:ext cx="4279392" cy="2239103"/>
          </a:xfrm>
        </p:spPr>
        <p:txBody>
          <a:bodyPr/>
          <a:lstStyle/>
          <a:p>
            <a:pPr algn="ctr"/>
            <a:r>
              <a:rPr lang="en-US" dirty="0"/>
              <a:t>School’s Infrastructure Analysis </a:t>
            </a:r>
          </a:p>
        </p:txBody>
      </p:sp>
      <p:sp>
        <p:nvSpPr>
          <p:cNvPr id="12" name="Subtitle 11" descr="subtitle">
            <a:extLst>
              <a:ext uri="{FF2B5EF4-FFF2-40B4-BE49-F238E27FC236}">
                <a16:creationId xmlns:a16="http://schemas.microsoft.com/office/drawing/2014/main" id="{B28A8D9C-5123-4D2B-9272-016EF90E0E50}"/>
              </a:ext>
            </a:extLst>
          </p:cNvPr>
          <p:cNvSpPr>
            <a:spLocks noGrp="1"/>
          </p:cNvSpPr>
          <p:nvPr>
            <p:ph type="subTitle" idx="1"/>
          </p:nvPr>
        </p:nvSpPr>
        <p:spPr>
          <a:xfrm>
            <a:off x="7374728" y="4334785"/>
            <a:ext cx="4178808" cy="521208"/>
          </a:xfrm>
        </p:spPr>
        <p:txBody>
          <a:bodyPr/>
          <a:lstStyle/>
          <a:p>
            <a:r>
              <a:rPr lang="en-US" dirty="0"/>
              <a:t>Prepared by</a:t>
            </a:r>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3740" y="0"/>
            <a:ext cx="6208649"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ubtitle 11" descr="subtitle">
            <a:extLst>
              <a:ext uri="{FF2B5EF4-FFF2-40B4-BE49-F238E27FC236}">
                <a16:creationId xmlns:a16="http://schemas.microsoft.com/office/drawing/2014/main" id="{9BA0C9D3-8FC6-4410-9074-75C6005230E5}"/>
              </a:ext>
            </a:extLst>
          </p:cNvPr>
          <p:cNvSpPr txBox="1">
            <a:spLocks/>
          </p:cNvSpPr>
          <p:nvPr/>
        </p:nvSpPr>
        <p:spPr>
          <a:xfrm>
            <a:off x="7475312" y="5491684"/>
            <a:ext cx="4178808" cy="52120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800" kern="1200" dirty="0">
                <a:solidFill>
                  <a:srgbClr val="B2606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t>Linxsly ALEXIS</a:t>
            </a:r>
          </a:p>
        </p:txBody>
      </p:sp>
    </p:spTree>
    <p:extLst>
      <p:ext uri="{BB962C8B-B14F-4D97-AF65-F5344CB8AC3E}">
        <p14:creationId xmlns:p14="http://schemas.microsoft.com/office/powerpoint/2010/main" val="172556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boy in front of library stacks">
            <a:extLst>
              <a:ext uri="{FF2B5EF4-FFF2-40B4-BE49-F238E27FC236}">
                <a16:creationId xmlns:a16="http://schemas.microsoft.com/office/drawing/2014/main" id="{141CBC39-54B4-4424-84FB-FDAABDFFAE1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6464300" y="0"/>
            <a:ext cx="5727700" cy="6858000"/>
          </a:xfrm>
        </p:spPr>
      </p:pic>
      <p:pic>
        <p:nvPicPr>
          <p:cNvPr id="5" name="Picture Placeholder 4" descr="person reading a book">
            <a:extLst>
              <a:ext uri="{FF2B5EF4-FFF2-40B4-BE49-F238E27FC236}">
                <a16:creationId xmlns:a16="http://schemas.microsoft.com/office/drawing/2014/main" id="{70316739-C7FA-4487-B86B-6CE17B09B020}"/>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p:grpSpPr>
        <p:sp>
          <p:nvSpPr>
            <p:cNvPr id="10" name="Freeform: Shape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p:txBody>
          <a:bodyPr/>
          <a:lstStyle/>
          <a:p>
            <a:r>
              <a:rPr lang="en-US" sz="4400" dirty="0">
                <a:solidFill>
                  <a:schemeClr val="bg1"/>
                </a:solidFill>
              </a:rPr>
              <a:t>Exploratory Analysis</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EC784E4D-7E61-4FDC-AD6A-E38867722409}"/>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10</a:t>
            </a:fld>
            <a:endParaRPr lang="en-US" sz="1200" dirty="0">
              <a:solidFill>
                <a:schemeClr val="bg1"/>
              </a:solidFill>
            </a:endParaRPr>
          </a:p>
        </p:txBody>
      </p:sp>
    </p:spTree>
    <p:extLst>
      <p:ext uri="{BB962C8B-B14F-4D97-AF65-F5344CB8AC3E}">
        <p14:creationId xmlns:p14="http://schemas.microsoft.com/office/powerpoint/2010/main" val="2045927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95F98D3-35C5-45F9-9E49-665F02A38638}"/>
              </a:ext>
              <a:ext uri="{C183D7F6-B498-43B3-948B-1728B52AA6E4}">
                <adec:decorative xmlns:adec="http://schemas.microsoft.com/office/drawing/2017/decorative" val="1"/>
              </a:ext>
            </a:extLst>
          </p:cNvPr>
          <p:cNvSpPr/>
          <p:nvPr/>
        </p:nvSpPr>
        <p:spPr>
          <a:xfrm>
            <a:off x="1" y="-5625"/>
            <a:ext cx="6333066"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4911660B-7965-4011-89B9-3B65DFEBE409}"/>
              </a:ext>
            </a:extLst>
          </p:cNvPr>
          <p:cNvSpPr>
            <a:spLocks noGrp="1"/>
          </p:cNvSpPr>
          <p:nvPr>
            <p:ph type="ctrTitle"/>
          </p:nvPr>
        </p:nvSpPr>
        <p:spPr>
          <a:xfrm>
            <a:off x="6333067" y="1291772"/>
            <a:ext cx="5321053" cy="3839028"/>
          </a:xfrm>
        </p:spPr>
        <p:txBody>
          <a:bodyPr/>
          <a:lstStyle/>
          <a:p>
            <a:br>
              <a:rPr lang="en-US" dirty="0"/>
            </a:br>
            <a:endParaRPr lang="en-US" dirty="0"/>
          </a:p>
        </p:txBody>
      </p:sp>
      <p:pic>
        <p:nvPicPr>
          <p:cNvPr id="12" name="Picture 11">
            <a:extLst>
              <a:ext uri="{FF2B5EF4-FFF2-40B4-BE49-F238E27FC236}">
                <a16:creationId xmlns:a16="http://schemas.microsoft.com/office/drawing/2014/main" id="{B5022FB0-6659-4B6C-9D18-6A588E445ED9}"/>
              </a:ext>
            </a:extLst>
          </p:cNvPr>
          <p:cNvPicPr>
            <a:picLocks noChangeAspect="1"/>
          </p:cNvPicPr>
          <p:nvPr/>
        </p:nvPicPr>
        <p:blipFill>
          <a:blip r:embed="rId2"/>
          <a:stretch>
            <a:fillRect/>
          </a:stretch>
        </p:blipFill>
        <p:spPr>
          <a:xfrm>
            <a:off x="118533" y="1422400"/>
            <a:ext cx="5554134" cy="4250266"/>
          </a:xfrm>
          <a:prstGeom prst="rect">
            <a:avLst/>
          </a:prstGeom>
        </p:spPr>
      </p:pic>
      <p:sp>
        <p:nvSpPr>
          <p:cNvPr id="13" name="Title 2">
            <a:extLst>
              <a:ext uri="{FF2B5EF4-FFF2-40B4-BE49-F238E27FC236}">
                <a16:creationId xmlns:a16="http://schemas.microsoft.com/office/drawing/2014/main" id="{E9A1AA73-13D5-46DF-880C-8B5A214AB2F3}"/>
              </a:ext>
            </a:extLst>
          </p:cNvPr>
          <p:cNvSpPr txBox="1">
            <a:spLocks/>
          </p:cNvSpPr>
          <p:nvPr/>
        </p:nvSpPr>
        <p:spPr>
          <a:xfrm>
            <a:off x="7274144" y="1422400"/>
            <a:ext cx="4379976" cy="4250266"/>
          </a:xfrm>
          <a:prstGeom prst="rect">
            <a:avLst/>
          </a:prstGeom>
        </p:spPr>
        <p:txBody>
          <a:bodyPr vert="horz" lIns="91440" tIns="45720" rIns="91440" bIns="45720" rtlCol="0" anchor="b" anchorCtr="1">
            <a:noAutofit/>
          </a:bodyPr>
          <a:lstStyle>
            <a:lvl1pPr algn="l" defTabSz="914400" rtl="0" eaLnBrk="1" latinLnBrk="0" hangingPunct="1">
              <a:lnSpc>
                <a:spcPct val="90000"/>
              </a:lnSpc>
              <a:spcBef>
                <a:spcPct val="0"/>
              </a:spcBef>
              <a:buNone/>
              <a:defRPr lang="en-GB" sz="4400" kern="1200" dirty="0">
                <a:solidFill>
                  <a:schemeClr val="tx1"/>
                </a:solidFill>
                <a:latin typeface="+mj-lt"/>
                <a:ea typeface="+mj-ea"/>
                <a:cs typeface="+mj-cs"/>
              </a:defRPr>
            </a:lvl1pPr>
          </a:lstStyle>
          <a:p>
            <a:r>
              <a:rPr lang="en-US" sz="2400" b="1" dirty="0"/>
              <a:t>As we can see only 14% of the directors of the dataset are women, compared with 82% of men. The 3% left is undefined. Maybe it's a problem with the survey or the investigators. Or these schools don't have an organizational structure. </a:t>
            </a:r>
            <a:endParaRPr lang="en-US" sz="1200" dirty="0"/>
          </a:p>
          <a:p>
            <a:br>
              <a:rPr lang="en-US" sz="2400" dirty="0"/>
            </a:br>
            <a:br>
              <a:rPr lang="en-US" sz="1050" dirty="0"/>
            </a:br>
            <a:br>
              <a:rPr lang="en-US" sz="1800" dirty="0"/>
            </a:br>
            <a:endParaRPr lang="en-US" sz="1800" dirty="0"/>
          </a:p>
        </p:txBody>
      </p:sp>
    </p:spTree>
    <p:extLst>
      <p:ext uri="{BB962C8B-B14F-4D97-AF65-F5344CB8AC3E}">
        <p14:creationId xmlns:p14="http://schemas.microsoft.com/office/powerpoint/2010/main" val="871769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420BF3-8194-4177-B9CC-7137D2208910}"/>
              </a:ext>
            </a:extLst>
          </p:cNvPr>
          <p:cNvSpPr>
            <a:spLocks noGrp="1"/>
          </p:cNvSpPr>
          <p:nvPr>
            <p:ph type="ctrTitle"/>
          </p:nvPr>
        </p:nvSpPr>
        <p:spPr>
          <a:xfrm>
            <a:off x="7274144" y="1412675"/>
            <a:ext cx="4379976" cy="4032647"/>
          </a:xfrm>
        </p:spPr>
        <p:txBody>
          <a:bodyPr/>
          <a:lstStyle/>
          <a:p>
            <a:r>
              <a:rPr lang="en-US" sz="2400" b="1" dirty="0"/>
              <a:t>According to our dataset, we can notice that more than 50% of the schools are located in the department Centre. And less than 13% in Grand'Anse. Does that mean the level of education  is related to the number of schools?</a:t>
            </a:r>
            <a:br>
              <a:rPr lang="en-US" sz="1050" dirty="0"/>
            </a:br>
            <a:br>
              <a:rPr lang="en-US" sz="1800" dirty="0"/>
            </a:br>
            <a:endParaRPr lang="en-US" sz="1800" dirty="0"/>
          </a:p>
        </p:txBody>
      </p:sp>
      <p:sp>
        <p:nvSpPr>
          <p:cNvPr id="7" name="Rectangle 6">
            <a:extLst>
              <a:ext uri="{FF2B5EF4-FFF2-40B4-BE49-F238E27FC236}">
                <a16:creationId xmlns:a16="http://schemas.microsoft.com/office/drawing/2014/main" id="{5793F1AF-71BE-46DB-B1D9-DC7084A67B13}"/>
              </a:ext>
              <a:ext uri="{C183D7F6-B498-43B3-948B-1728B52AA6E4}">
                <adec:decorative xmlns:adec="http://schemas.microsoft.com/office/drawing/2017/decorative" val="1"/>
              </a:ext>
            </a:extLst>
          </p:cNvPr>
          <p:cNvSpPr/>
          <p:nvPr/>
        </p:nvSpPr>
        <p:spPr>
          <a:xfrm>
            <a:off x="1" y="-5625"/>
            <a:ext cx="6654800"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0FB2F4A-31BF-4B39-8094-2C8DF968BD8C}"/>
              </a:ext>
            </a:extLst>
          </p:cNvPr>
          <p:cNvPicPr>
            <a:picLocks noChangeAspect="1"/>
          </p:cNvPicPr>
          <p:nvPr/>
        </p:nvPicPr>
        <p:blipFill>
          <a:blip r:embed="rId2"/>
          <a:stretch>
            <a:fillRect/>
          </a:stretch>
        </p:blipFill>
        <p:spPr>
          <a:xfrm>
            <a:off x="153954" y="1412676"/>
            <a:ext cx="5942046" cy="4032648"/>
          </a:xfrm>
          <a:prstGeom prst="rect">
            <a:avLst/>
          </a:prstGeom>
        </p:spPr>
      </p:pic>
    </p:spTree>
    <p:extLst>
      <p:ext uri="{BB962C8B-B14F-4D97-AF65-F5344CB8AC3E}">
        <p14:creationId xmlns:p14="http://schemas.microsoft.com/office/powerpoint/2010/main" val="413992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340FC4-7D6B-4D6F-8C8A-50B7C38F96A9}"/>
              </a:ext>
            </a:extLst>
          </p:cNvPr>
          <p:cNvSpPr>
            <a:spLocks noGrp="1"/>
          </p:cNvSpPr>
          <p:nvPr>
            <p:ph type="ctrTitle"/>
          </p:nvPr>
        </p:nvSpPr>
        <p:spPr>
          <a:xfrm>
            <a:off x="7274144" y="1576530"/>
            <a:ext cx="4379976" cy="3704937"/>
          </a:xfrm>
        </p:spPr>
        <p:txBody>
          <a:bodyPr/>
          <a:lstStyle/>
          <a:p>
            <a:r>
              <a:rPr lang="en-US" sz="2800" b="1" dirty="0"/>
              <a:t>As we can see, more than 65% of the schools are located in rural zones. The other 34% are in urban zones. Can we say that there are more rural zones in those 3 departments?.</a:t>
            </a:r>
            <a:endParaRPr lang="en-US" sz="2800" dirty="0"/>
          </a:p>
        </p:txBody>
      </p:sp>
      <p:sp>
        <p:nvSpPr>
          <p:cNvPr id="7" name="Rectangle 6">
            <a:extLst>
              <a:ext uri="{FF2B5EF4-FFF2-40B4-BE49-F238E27FC236}">
                <a16:creationId xmlns:a16="http://schemas.microsoft.com/office/drawing/2014/main" id="{87082B58-AD15-4591-BCC9-C37DA3114095}"/>
              </a:ext>
              <a:ext uri="{C183D7F6-B498-43B3-948B-1728B52AA6E4}">
                <adec:decorative xmlns:adec="http://schemas.microsoft.com/office/drawing/2017/decorative" val="1"/>
              </a:ext>
            </a:extLst>
          </p:cNvPr>
          <p:cNvSpPr/>
          <p:nvPr/>
        </p:nvSpPr>
        <p:spPr>
          <a:xfrm>
            <a:off x="1" y="-5625"/>
            <a:ext cx="6333066"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3CE41FC-DFAA-4465-A5DC-3367DDEF4F7A}"/>
              </a:ext>
            </a:extLst>
          </p:cNvPr>
          <p:cNvPicPr>
            <a:picLocks noChangeAspect="1"/>
          </p:cNvPicPr>
          <p:nvPr/>
        </p:nvPicPr>
        <p:blipFill>
          <a:blip r:embed="rId2"/>
          <a:stretch>
            <a:fillRect/>
          </a:stretch>
        </p:blipFill>
        <p:spPr>
          <a:xfrm>
            <a:off x="179630" y="1576531"/>
            <a:ext cx="5459169" cy="3704937"/>
          </a:xfrm>
          <a:prstGeom prst="rect">
            <a:avLst/>
          </a:prstGeom>
        </p:spPr>
      </p:pic>
    </p:spTree>
    <p:extLst>
      <p:ext uri="{BB962C8B-B14F-4D97-AF65-F5344CB8AC3E}">
        <p14:creationId xmlns:p14="http://schemas.microsoft.com/office/powerpoint/2010/main" val="895155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54EEC3-A214-4C43-9687-9C28A3CA6F5D}"/>
              </a:ext>
            </a:extLst>
          </p:cNvPr>
          <p:cNvSpPr>
            <a:spLocks noGrp="1"/>
          </p:cNvSpPr>
          <p:nvPr>
            <p:ph type="ctrTitle"/>
          </p:nvPr>
        </p:nvSpPr>
        <p:spPr>
          <a:xfrm>
            <a:off x="724697" y="2500056"/>
            <a:ext cx="4379976" cy="3611880"/>
          </a:xfrm>
        </p:spPr>
        <p:txBody>
          <a:bodyPr/>
          <a:lstStyle/>
          <a:p>
            <a:r>
              <a:rPr lang="en-US" sz="2800" spc="-30" dirty="0">
                <a:latin typeface="Lato"/>
                <a:cs typeface="Lato"/>
              </a:rPr>
              <a:t>We</a:t>
            </a:r>
            <a:r>
              <a:rPr lang="en-US" sz="2800" spc="-110" dirty="0">
                <a:latin typeface="Lato"/>
                <a:cs typeface="Lato"/>
              </a:rPr>
              <a:t> </a:t>
            </a:r>
            <a:r>
              <a:rPr lang="en-US" sz="2800" spc="25" dirty="0">
                <a:latin typeface="Lato"/>
                <a:cs typeface="Lato"/>
              </a:rPr>
              <a:t>will</a:t>
            </a:r>
            <a:r>
              <a:rPr lang="en-US" sz="2800" spc="-100" dirty="0">
                <a:latin typeface="Lato"/>
                <a:cs typeface="Lato"/>
              </a:rPr>
              <a:t> </a:t>
            </a:r>
            <a:r>
              <a:rPr lang="en-US" sz="2800" spc="10" dirty="0">
                <a:latin typeface="Lato"/>
                <a:cs typeface="Lato"/>
              </a:rPr>
              <a:t>perform</a:t>
            </a:r>
            <a:r>
              <a:rPr lang="en-US" sz="2800" spc="-105" dirty="0">
                <a:latin typeface="Lato"/>
                <a:cs typeface="Lato"/>
              </a:rPr>
              <a:t> </a:t>
            </a:r>
            <a:r>
              <a:rPr lang="en-US" sz="2800" spc="30" dirty="0">
                <a:latin typeface="Lato"/>
                <a:cs typeface="Lato"/>
              </a:rPr>
              <a:t>a</a:t>
            </a:r>
            <a:r>
              <a:rPr lang="en-US" sz="2800" spc="-110" dirty="0">
                <a:latin typeface="Lato"/>
                <a:cs typeface="Lato"/>
              </a:rPr>
              <a:t> </a:t>
            </a:r>
            <a:r>
              <a:rPr lang="en-US" sz="2800" spc="5" dirty="0">
                <a:latin typeface="Lato"/>
                <a:cs typeface="Lato"/>
              </a:rPr>
              <a:t>k-mean</a:t>
            </a:r>
            <a:r>
              <a:rPr lang="en-US" sz="2800" spc="-105" dirty="0">
                <a:latin typeface="Lato"/>
                <a:cs typeface="Lato"/>
              </a:rPr>
              <a:t> </a:t>
            </a:r>
            <a:r>
              <a:rPr lang="en-US" sz="2800" spc="15" dirty="0">
                <a:latin typeface="Lato"/>
                <a:cs typeface="Lato"/>
              </a:rPr>
              <a:t>clustering</a:t>
            </a:r>
            <a:r>
              <a:rPr lang="en-US" sz="2800" spc="-100" dirty="0">
                <a:latin typeface="Lato"/>
                <a:cs typeface="Lato"/>
              </a:rPr>
              <a:t> </a:t>
            </a:r>
            <a:r>
              <a:rPr lang="en-US" sz="2800" dirty="0">
                <a:latin typeface="Lato"/>
                <a:cs typeface="Lato"/>
              </a:rPr>
              <a:t>which</a:t>
            </a:r>
            <a:r>
              <a:rPr lang="en-US" sz="2800" spc="-100" dirty="0">
                <a:latin typeface="Lato"/>
                <a:cs typeface="Lato"/>
              </a:rPr>
              <a:t> </a:t>
            </a:r>
            <a:r>
              <a:rPr lang="en-US" sz="2800" dirty="0">
                <a:latin typeface="Lato"/>
                <a:cs typeface="Lato"/>
              </a:rPr>
              <a:t>consists</a:t>
            </a:r>
            <a:r>
              <a:rPr lang="en-US" sz="2800" spc="-105" dirty="0">
                <a:latin typeface="Lato"/>
                <a:cs typeface="Lato"/>
              </a:rPr>
              <a:t> </a:t>
            </a:r>
            <a:r>
              <a:rPr lang="en-US" sz="2800" spc="20" dirty="0">
                <a:latin typeface="Lato"/>
                <a:cs typeface="Lato"/>
              </a:rPr>
              <a:t>in  </a:t>
            </a:r>
            <a:r>
              <a:rPr lang="en-US" sz="2800" dirty="0">
                <a:latin typeface="Lato"/>
                <a:cs typeface="Lato"/>
              </a:rPr>
              <a:t>grouping </a:t>
            </a:r>
            <a:r>
              <a:rPr lang="en-US" sz="2800" spc="10" dirty="0">
                <a:latin typeface="Lato"/>
                <a:cs typeface="Lato"/>
              </a:rPr>
              <a:t>the </a:t>
            </a:r>
            <a:r>
              <a:rPr lang="en-US" sz="2800" spc="25" dirty="0">
                <a:latin typeface="Lato"/>
                <a:cs typeface="Lato"/>
              </a:rPr>
              <a:t>data </a:t>
            </a:r>
            <a:r>
              <a:rPr lang="en-US" sz="2800" spc="20" dirty="0">
                <a:latin typeface="Lato"/>
                <a:cs typeface="Lato"/>
              </a:rPr>
              <a:t>in </a:t>
            </a:r>
            <a:r>
              <a:rPr lang="en-US" sz="2800" spc="5" dirty="0">
                <a:latin typeface="Lato"/>
                <a:cs typeface="Lato"/>
              </a:rPr>
              <a:t>several </a:t>
            </a:r>
            <a:r>
              <a:rPr lang="en-US" sz="2800" dirty="0">
                <a:latin typeface="Lato"/>
                <a:cs typeface="Lato"/>
              </a:rPr>
              <a:t>groups </a:t>
            </a:r>
            <a:r>
              <a:rPr lang="en-US" sz="2800" spc="-20" dirty="0">
                <a:latin typeface="Lato"/>
                <a:cs typeface="Lato"/>
              </a:rPr>
              <a:t>of </a:t>
            </a:r>
            <a:r>
              <a:rPr lang="en-US" sz="2800" dirty="0">
                <a:latin typeface="Lato"/>
                <a:cs typeface="Lato"/>
              </a:rPr>
              <a:t>commune  in our case </a:t>
            </a:r>
            <a:r>
              <a:rPr lang="en-US" sz="2800" spc="5" dirty="0">
                <a:latin typeface="Lato"/>
                <a:cs typeface="Lato"/>
              </a:rPr>
              <a:t>according to </a:t>
            </a:r>
            <a:r>
              <a:rPr lang="en-US" sz="2800" spc="30" dirty="0">
                <a:latin typeface="Lato"/>
                <a:cs typeface="Lato"/>
              </a:rPr>
              <a:t>the </a:t>
            </a:r>
            <a:r>
              <a:rPr lang="en-US" sz="2800" spc="25" dirty="0">
                <a:latin typeface="Lato"/>
                <a:cs typeface="Lato"/>
              </a:rPr>
              <a:t>similarities </a:t>
            </a:r>
            <a:r>
              <a:rPr lang="en-US" sz="2800" spc="-20" dirty="0">
                <a:latin typeface="Lato"/>
                <a:cs typeface="Lato"/>
              </a:rPr>
              <a:t>of their </a:t>
            </a:r>
            <a:r>
              <a:rPr lang="en-US" sz="2800" spc="15" dirty="0">
                <a:latin typeface="Lato"/>
                <a:cs typeface="Lato"/>
              </a:rPr>
              <a:t>schools’ infrastructure or results after  </a:t>
            </a:r>
            <a:r>
              <a:rPr lang="en-US" sz="2800" dirty="0">
                <a:latin typeface="Lato"/>
                <a:cs typeface="Lato"/>
              </a:rPr>
              <a:t>having </a:t>
            </a:r>
            <a:r>
              <a:rPr lang="en-US" sz="2800" spc="15" dirty="0">
                <a:latin typeface="Lato"/>
                <a:cs typeface="Lato"/>
              </a:rPr>
              <a:t>determined </a:t>
            </a:r>
            <a:r>
              <a:rPr lang="en-US" sz="2800" spc="10" dirty="0">
                <a:latin typeface="Lato"/>
                <a:cs typeface="Lato"/>
              </a:rPr>
              <a:t>the </a:t>
            </a:r>
            <a:r>
              <a:rPr lang="en-US" sz="2800" spc="15" dirty="0">
                <a:latin typeface="Lato"/>
                <a:cs typeface="Lato"/>
              </a:rPr>
              <a:t>optimal </a:t>
            </a:r>
            <a:r>
              <a:rPr lang="en-US" sz="2800" spc="10" dirty="0">
                <a:latin typeface="Lato"/>
                <a:cs typeface="Lato"/>
              </a:rPr>
              <a:t>number </a:t>
            </a:r>
            <a:r>
              <a:rPr lang="en-US" sz="2800" spc="-20" dirty="0">
                <a:latin typeface="Lato"/>
                <a:cs typeface="Lato"/>
              </a:rPr>
              <a:t>of </a:t>
            </a:r>
            <a:r>
              <a:rPr lang="en-US" sz="2800" dirty="0">
                <a:latin typeface="Lato"/>
                <a:cs typeface="Lato"/>
              </a:rPr>
              <a:t>group </a:t>
            </a:r>
            <a:r>
              <a:rPr lang="en-US" sz="2800" spc="25" dirty="0">
                <a:latin typeface="Lato"/>
                <a:cs typeface="Lato"/>
              </a:rPr>
              <a:t>or  </a:t>
            </a:r>
            <a:r>
              <a:rPr lang="en-US" sz="2800" spc="20" dirty="0">
                <a:latin typeface="Lato"/>
                <a:cs typeface="Lato"/>
              </a:rPr>
              <a:t>cluster </a:t>
            </a:r>
            <a:r>
              <a:rPr lang="en-US" sz="2800" dirty="0">
                <a:latin typeface="Lato"/>
                <a:cs typeface="Lato"/>
              </a:rPr>
              <a:t>=</a:t>
            </a:r>
            <a:r>
              <a:rPr lang="en-US" sz="2800" spc="-235" dirty="0">
                <a:latin typeface="Lato"/>
                <a:cs typeface="Lato"/>
              </a:rPr>
              <a:t> </a:t>
            </a:r>
            <a:r>
              <a:rPr lang="en-US" sz="2800" dirty="0">
                <a:latin typeface="Lato"/>
                <a:cs typeface="Lato"/>
              </a:rPr>
              <a:t>k.</a:t>
            </a:r>
            <a:br>
              <a:rPr lang="en-US" sz="2800" dirty="0">
                <a:latin typeface="Lato"/>
                <a:cs typeface="Lato"/>
              </a:rPr>
            </a:br>
            <a:endParaRPr lang="en-US" sz="2800" dirty="0"/>
          </a:p>
        </p:txBody>
      </p:sp>
      <p:sp>
        <p:nvSpPr>
          <p:cNvPr id="4" name="Subtitle 3">
            <a:extLst>
              <a:ext uri="{FF2B5EF4-FFF2-40B4-BE49-F238E27FC236}">
                <a16:creationId xmlns:a16="http://schemas.microsoft.com/office/drawing/2014/main" id="{ABC3BF2D-FD32-46CF-B31D-82DC846348A9}"/>
              </a:ext>
            </a:extLst>
          </p:cNvPr>
          <p:cNvSpPr>
            <a:spLocks noGrp="1"/>
          </p:cNvSpPr>
          <p:nvPr>
            <p:ph type="subTitle" idx="1"/>
          </p:nvPr>
        </p:nvSpPr>
        <p:spPr>
          <a:xfrm>
            <a:off x="724697" y="746064"/>
            <a:ext cx="4178808" cy="521208"/>
          </a:xfrm>
        </p:spPr>
        <p:txBody>
          <a:bodyPr/>
          <a:lstStyle/>
          <a:p>
            <a:r>
              <a:rPr lang="en-US" sz="2800" b="1" dirty="0" err="1"/>
              <a:t>KMeans</a:t>
            </a:r>
            <a:r>
              <a:rPr lang="en-US" sz="2800" b="1" dirty="0"/>
              <a:t> Clustering</a:t>
            </a:r>
          </a:p>
        </p:txBody>
      </p:sp>
      <p:pic>
        <p:nvPicPr>
          <p:cNvPr id="6" name="Picture 5">
            <a:extLst>
              <a:ext uri="{FF2B5EF4-FFF2-40B4-BE49-F238E27FC236}">
                <a16:creationId xmlns:a16="http://schemas.microsoft.com/office/drawing/2014/main" id="{F461292D-CA3B-4C2B-8C83-512ADEB46BFD}"/>
              </a:ext>
            </a:extLst>
          </p:cNvPr>
          <p:cNvPicPr>
            <a:picLocks noChangeAspect="1"/>
          </p:cNvPicPr>
          <p:nvPr/>
        </p:nvPicPr>
        <p:blipFill>
          <a:blip r:embed="rId2"/>
          <a:stretch>
            <a:fillRect/>
          </a:stretch>
        </p:blipFill>
        <p:spPr>
          <a:xfrm>
            <a:off x="6349999" y="1392554"/>
            <a:ext cx="5859667" cy="3611880"/>
          </a:xfrm>
          <a:prstGeom prst="rect">
            <a:avLst/>
          </a:prstGeom>
        </p:spPr>
      </p:pic>
    </p:spTree>
    <p:extLst>
      <p:ext uri="{BB962C8B-B14F-4D97-AF65-F5344CB8AC3E}">
        <p14:creationId xmlns:p14="http://schemas.microsoft.com/office/powerpoint/2010/main" val="1594713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B55111-DD13-4F00-8F86-C6137E943BB2}"/>
              </a:ext>
            </a:extLst>
          </p:cNvPr>
          <p:cNvSpPr>
            <a:spLocks noGrp="1"/>
          </p:cNvSpPr>
          <p:nvPr>
            <p:ph type="ctrTitle"/>
          </p:nvPr>
        </p:nvSpPr>
        <p:spPr>
          <a:xfrm>
            <a:off x="7274144" y="1461102"/>
            <a:ext cx="4379976" cy="3611880"/>
          </a:xfrm>
        </p:spPr>
        <p:txBody>
          <a:bodyPr/>
          <a:lstStyle/>
          <a:p>
            <a:r>
              <a:rPr lang="en-US" sz="2800" dirty="0"/>
              <a:t>A fundamental step for any unsupervised algorithm is to determine the optimal number of clusters into which the data may be clustered. The </a:t>
            </a:r>
            <a:r>
              <a:rPr lang="en-US" sz="2800" b="1" dirty="0">
                <a:solidFill>
                  <a:schemeClr val="accent2">
                    <a:lumMod val="75000"/>
                    <a:lumOff val="25000"/>
                  </a:schemeClr>
                </a:solidFill>
              </a:rPr>
              <a:t>Elbow Method</a:t>
            </a:r>
            <a:r>
              <a:rPr lang="en-US" sz="2800" dirty="0"/>
              <a:t> is one of the most popular methods to determine this optimal value of k.</a:t>
            </a:r>
            <a:br>
              <a:rPr lang="en-US" sz="2800" dirty="0"/>
            </a:br>
            <a:r>
              <a:rPr lang="en-US" sz="2800" dirty="0"/>
              <a:t>In our model,  we have 3-Means.</a:t>
            </a:r>
          </a:p>
        </p:txBody>
      </p:sp>
      <p:pic>
        <p:nvPicPr>
          <p:cNvPr id="6" name="Picture 5">
            <a:extLst>
              <a:ext uri="{FF2B5EF4-FFF2-40B4-BE49-F238E27FC236}">
                <a16:creationId xmlns:a16="http://schemas.microsoft.com/office/drawing/2014/main" id="{9CCDC221-C400-463D-A9A4-68275D00D1B9}"/>
              </a:ext>
            </a:extLst>
          </p:cNvPr>
          <p:cNvPicPr>
            <a:picLocks noChangeAspect="1"/>
          </p:cNvPicPr>
          <p:nvPr/>
        </p:nvPicPr>
        <p:blipFill>
          <a:blip r:embed="rId2"/>
          <a:stretch>
            <a:fillRect/>
          </a:stretch>
        </p:blipFill>
        <p:spPr>
          <a:xfrm>
            <a:off x="148414" y="1193628"/>
            <a:ext cx="6121876" cy="4198773"/>
          </a:xfrm>
          <a:prstGeom prst="rect">
            <a:avLst/>
          </a:prstGeom>
        </p:spPr>
      </p:pic>
    </p:spTree>
    <p:extLst>
      <p:ext uri="{BB962C8B-B14F-4D97-AF65-F5344CB8AC3E}">
        <p14:creationId xmlns:p14="http://schemas.microsoft.com/office/powerpoint/2010/main" val="1269941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9CE64F-B26E-4A24-A698-027FF07457D9}"/>
              </a:ext>
            </a:extLst>
          </p:cNvPr>
          <p:cNvSpPr>
            <a:spLocks noGrp="1"/>
          </p:cNvSpPr>
          <p:nvPr>
            <p:ph type="ctrTitle"/>
          </p:nvPr>
        </p:nvSpPr>
        <p:spPr>
          <a:xfrm>
            <a:off x="7812024" y="0"/>
            <a:ext cx="4379976" cy="4927600"/>
          </a:xfrm>
        </p:spPr>
        <p:txBody>
          <a:bodyPr/>
          <a:lstStyle/>
          <a:p>
            <a:r>
              <a:rPr lang="en-US" sz="3600" dirty="0"/>
              <a:t>This is a map of distribution of the clusters by commune for the three department that I had to work on.</a:t>
            </a:r>
            <a:br>
              <a:rPr lang="en-US" sz="3600" dirty="0"/>
            </a:br>
            <a:r>
              <a:rPr lang="en-US" sz="3600" dirty="0"/>
              <a:t>(Centre, Artibonite, Grande’Anse)</a:t>
            </a:r>
          </a:p>
        </p:txBody>
      </p:sp>
      <p:pic>
        <p:nvPicPr>
          <p:cNvPr id="6" name="Picture 5">
            <a:extLst>
              <a:ext uri="{FF2B5EF4-FFF2-40B4-BE49-F238E27FC236}">
                <a16:creationId xmlns:a16="http://schemas.microsoft.com/office/drawing/2014/main" id="{C458A3D3-CAA5-47A4-AA59-0BC1BA2241B7}"/>
              </a:ext>
            </a:extLst>
          </p:cNvPr>
          <p:cNvPicPr>
            <a:picLocks noChangeAspect="1"/>
          </p:cNvPicPr>
          <p:nvPr/>
        </p:nvPicPr>
        <p:blipFill>
          <a:blip r:embed="rId2"/>
          <a:stretch>
            <a:fillRect/>
          </a:stretch>
        </p:blipFill>
        <p:spPr>
          <a:xfrm>
            <a:off x="-1" y="0"/>
            <a:ext cx="7812025" cy="6858000"/>
          </a:xfrm>
          <a:prstGeom prst="rect">
            <a:avLst/>
          </a:prstGeom>
        </p:spPr>
      </p:pic>
    </p:spTree>
    <p:extLst>
      <p:ext uri="{BB962C8B-B14F-4D97-AF65-F5344CB8AC3E}">
        <p14:creationId xmlns:p14="http://schemas.microsoft.com/office/powerpoint/2010/main" val="2692785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7F9473-5987-4FB1-9D41-AC58D3AD3D63}"/>
              </a:ext>
            </a:extLst>
          </p:cNvPr>
          <p:cNvSpPr>
            <a:spLocks noGrp="1"/>
          </p:cNvSpPr>
          <p:nvPr>
            <p:ph type="ctrTitle"/>
          </p:nvPr>
        </p:nvSpPr>
        <p:spPr>
          <a:xfrm>
            <a:off x="7812024" y="1685734"/>
            <a:ext cx="4379976" cy="3326534"/>
          </a:xfrm>
        </p:spPr>
        <p:txBody>
          <a:bodyPr/>
          <a:lstStyle/>
          <a:p>
            <a:r>
              <a:rPr lang="en-US" sz="2400" dirty="0"/>
              <a:t>This is a description of the three clusters, we can notice that there’s a small difference of the success rate in the three clusters, and for the  infrastructure too…</a:t>
            </a:r>
            <a:br>
              <a:rPr lang="en-US" sz="2400" dirty="0"/>
            </a:br>
            <a:r>
              <a:rPr lang="en-US" sz="2400" dirty="0"/>
              <a:t>We can notice the profile the most vulnerable is the second one. They have less infrastructures than any others.</a:t>
            </a:r>
          </a:p>
        </p:txBody>
      </p:sp>
      <p:sp>
        <p:nvSpPr>
          <p:cNvPr id="4" name="Subtitle 3">
            <a:extLst>
              <a:ext uri="{FF2B5EF4-FFF2-40B4-BE49-F238E27FC236}">
                <a16:creationId xmlns:a16="http://schemas.microsoft.com/office/drawing/2014/main" id="{D4D94C78-BFF2-46BD-83C2-32BF5027E3A3}"/>
              </a:ext>
            </a:extLst>
          </p:cNvPr>
          <p:cNvSpPr>
            <a:spLocks noGrp="1"/>
          </p:cNvSpPr>
          <p:nvPr>
            <p:ph type="subTitle" idx="1"/>
          </p:nvPr>
        </p:nvSpPr>
        <p:spPr>
          <a:xfrm>
            <a:off x="7812024" y="652031"/>
            <a:ext cx="4178808" cy="521208"/>
          </a:xfrm>
        </p:spPr>
        <p:txBody>
          <a:bodyPr/>
          <a:lstStyle/>
          <a:p>
            <a:r>
              <a:rPr lang="en-US" sz="3200" b="1" dirty="0">
                <a:solidFill>
                  <a:schemeClr val="tx1"/>
                </a:solidFill>
              </a:rPr>
              <a:t>Description of the clusters</a:t>
            </a:r>
          </a:p>
        </p:txBody>
      </p:sp>
      <p:pic>
        <p:nvPicPr>
          <p:cNvPr id="10" name="Picture 9">
            <a:extLst>
              <a:ext uri="{FF2B5EF4-FFF2-40B4-BE49-F238E27FC236}">
                <a16:creationId xmlns:a16="http://schemas.microsoft.com/office/drawing/2014/main" id="{B40FFC29-39D0-4951-AC66-1CC9E6CBC6A8}"/>
              </a:ext>
            </a:extLst>
          </p:cNvPr>
          <p:cNvPicPr>
            <a:picLocks noChangeAspect="1"/>
          </p:cNvPicPr>
          <p:nvPr/>
        </p:nvPicPr>
        <p:blipFill>
          <a:blip r:embed="rId2"/>
          <a:stretch>
            <a:fillRect/>
          </a:stretch>
        </p:blipFill>
        <p:spPr>
          <a:xfrm>
            <a:off x="-2" y="0"/>
            <a:ext cx="5215469" cy="5012268"/>
          </a:xfrm>
          <a:prstGeom prst="rect">
            <a:avLst/>
          </a:prstGeom>
        </p:spPr>
      </p:pic>
      <p:pic>
        <p:nvPicPr>
          <p:cNvPr id="12" name="Picture 11">
            <a:extLst>
              <a:ext uri="{FF2B5EF4-FFF2-40B4-BE49-F238E27FC236}">
                <a16:creationId xmlns:a16="http://schemas.microsoft.com/office/drawing/2014/main" id="{E15D8B92-D3DE-47F7-808F-3D3FACEB4A05}"/>
              </a:ext>
            </a:extLst>
          </p:cNvPr>
          <p:cNvPicPr>
            <a:picLocks noChangeAspect="1"/>
          </p:cNvPicPr>
          <p:nvPr/>
        </p:nvPicPr>
        <p:blipFill>
          <a:blip r:embed="rId3"/>
          <a:stretch>
            <a:fillRect/>
          </a:stretch>
        </p:blipFill>
        <p:spPr>
          <a:xfrm>
            <a:off x="-1" y="5012268"/>
            <a:ext cx="7812026" cy="1845733"/>
          </a:xfrm>
          <a:prstGeom prst="rect">
            <a:avLst/>
          </a:prstGeom>
        </p:spPr>
      </p:pic>
    </p:spTree>
    <p:extLst>
      <p:ext uri="{BB962C8B-B14F-4D97-AF65-F5344CB8AC3E}">
        <p14:creationId xmlns:p14="http://schemas.microsoft.com/office/powerpoint/2010/main" val="1532542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2FC1E-DC37-40A0-8E98-024BE495D7F1}"/>
              </a:ext>
            </a:extLst>
          </p:cNvPr>
          <p:cNvSpPr>
            <a:spLocks noGrp="1"/>
          </p:cNvSpPr>
          <p:nvPr>
            <p:ph type="ctrTitle"/>
          </p:nvPr>
        </p:nvSpPr>
        <p:spPr>
          <a:xfrm>
            <a:off x="7324944" y="1056760"/>
            <a:ext cx="4379976" cy="4378719"/>
          </a:xfrm>
        </p:spPr>
        <p:txBody>
          <a:bodyPr/>
          <a:lstStyle/>
          <a:p>
            <a:pPr algn="just"/>
            <a:r>
              <a:rPr lang="en-US" sz="2800" dirty="0"/>
              <a:t>This graph shows the number of clusters by department. The second profile, which is the worst, is the only one profile to have school in Grande’Anse. That means, in this department, there are not only an infrastructure’s problem but also an educational problem.</a:t>
            </a:r>
          </a:p>
        </p:txBody>
      </p:sp>
      <p:pic>
        <p:nvPicPr>
          <p:cNvPr id="6" name="Picture 5">
            <a:extLst>
              <a:ext uri="{FF2B5EF4-FFF2-40B4-BE49-F238E27FC236}">
                <a16:creationId xmlns:a16="http://schemas.microsoft.com/office/drawing/2014/main" id="{1175C256-8CDD-417B-99DD-CEBF825D0726}"/>
              </a:ext>
            </a:extLst>
          </p:cNvPr>
          <p:cNvPicPr>
            <a:picLocks noChangeAspect="1"/>
          </p:cNvPicPr>
          <p:nvPr/>
        </p:nvPicPr>
        <p:blipFill>
          <a:blip r:embed="rId2"/>
          <a:stretch>
            <a:fillRect/>
          </a:stretch>
        </p:blipFill>
        <p:spPr>
          <a:xfrm>
            <a:off x="0" y="416875"/>
            <a:ext cx="6096000" cy="2829244"/>
          </a:xfrm>
          <a:prstGeom prst="rect">
            <a:avLst/>
          </a:prstGeom>
        </p:spPr>
      </p:pic>
      <p:pic>
        <p:nvPicPr>
          <p:cNvPr id="8" name="Picture 7">
            <a:extLst>
              <a:ext uri="{FF2B5EF4-FFF2-40B4-BE49-F238E27FC236}">
                <a16:creationId xmlns:a16="http://schemas.microsoft.com/office/drawing/2014/main" id="{1A6194D1-531E-43FC-A7C6-218DB5DDD7D8}"/>
              </a:ext>
            </a:extLst>
          </p:cNvPr>
          <p:cNvPicPr>
            <a:picLocks noChangeAspect="1"/>
          </p:cNvPicPr>
          <p:nvPr/>
        </p:nvPicPr>
        <p:blipFill>
          <a:blip r:embed="rId3"/>
          <a:stretch>
            <a:fillRect/>
          </a:stretch>
        </p:blipFill>
        <p:spPr>
          <a:xfrm>
            <a:off x="0" y="3246119"/>
            <a:ext cx="6096000" cy="2924356"/>
          </a:xfrm>
          <a:prstGeom prst="rect">
            <a:avLst/>
          </a:prstGeom>
        </p:spPr>
      </p:pic>
    </p:spTree>
    <p:extLst>
      <p:ext uri="{BB962C8B-B14F-4D97-AF65-F5344CB8AC3E}">
        <p14:creationId xmlns:p14="http://schemas.microsoft.com/office/powerpoint/2010/main" val="1714058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A3A66-B9E9-4A29-A3B8-AE0082DB8CC7}"/>
              </a:ext>
            </a:extLst>
          </p:cNvPr>
          <p:cNvSpPr>
            <a:spLocks noGrp="1"/>
          </p:cNvSpPr>
          <p:nvPr>
            <p:ph type="ctrTitle"/>
          </p:nvPr>
        </p:nvSpPr>
        <p:spPr>
          <a:xfrm>
            <a:off x="7274144" y="2714172"/>
            <a:ext cx="4379976" cy="3611880"/>
          </a:xfrm>
        </p:spPr>
        <p:txBody>
          <a:bodyPr/>
          <a:lstStyle/>
          <a:p>
            <a:r>
              <a:rPr lang="en-US" sz="2400" dirty="0"/>
              <a:t>We’ve made a dependence test between the infrastructure and the success rate.  We’ve found that they are not dependent. Correlation is not causation, we already know that the success rate is  correlated with the infrastructure of the schools based on some studies conducted by international organizations such as World Bank... Because of this we will suggest the government to give more grant programs in this municipalities.</a:t>
            </a:r>
          </a:p>
        </p:txBody>
      </p:sp>
      <p:sp>
        <p:nvSpPr>
          <p:cNvPr id="4" name="Subtitle 3">
            <a:extLst>
              <a:ext uri="{FF2B5EF4-FFF2-40B4-BE49-F238E27FC236}">
                <a16:creationId xmlns:a16="http://schemas.microsoft.com/office/drawing/2014/main" id="{0211C116-4832-4623-B149-7805081DA37C}"/>
              </a:ext>
            </a:extLst>
          </p:cNvPr>
          <p:cNvSpPr>
            <a:spLocks noGrp="1"/>
          </p:cNvSpPr>
          <p:nvPr>
            <p:ph type="subTitle" idx="1"/>
          </p:nvPr>
        </p:nvSpPr>
        <p:spPr>
          <a:xfrm>
            <a:off x="7274144" y="380134"/>
            <a:ext cx="4178808" cy="521208"/>
          </a:xfrm>
        </p:spPr>
        <p:txBody>
          <a:bodyPr/>
          <a:lstStyle/>
          <a:p>
            <a:r>
              <a:rPr lang="en-US" sz="2800" dirty="0"/>
              <a:t>Recommendations </a:t>
            </a:r>
          </a:p>
        </p:txBody>
      </p:sp>
      <p:pic>
        <p:nvPicPr>
          <p:cNvPr id="5" name="Picture 4">
            <a:extLst>
              <a:ext uri="{FF2B5EF4-FFF2-40B4-BE49-F238E27FC236}">
                <a16:creationId xmlns:a16="http://schemas.microsoft.com/office/drawing/2014/main" id="{9EBB2D6E-8B7C-49DA-8007-360E61C58FBA}"/>
              </a:ext>
            </a:extLst>
          </p:cNvPr>
          <p:cNvPicPr>
            <a:picLocks noChangeAspect="1"/>
          </p:cNvPicPr>
          <p:nvPr/>
        </p:nvPicPr>
        <p:blipFill>
          <a:blip r:embed="rId2"/>
          <a:stretch>
            <a:fillRect/>
          </a:stretch>
        </p:blipFill>
        <p:spPr>
          <a:xfrm>
            <a:off x="739048" y="770564"/>
            <a:ext cx="4379976" cy="4379976"/>
          </a:xfrm>
          <a:prstGeom prst="rect">
            <a:avLst/>
          </a:prstGeom>
        </p:spPr>
      </p:pic>
    </p:spTree>
    <p:extLst>
      <p:ext uri="{BB962C8B-B14F-4D97-AF65-F5344CB8AC3E}">
        <p14:creationId xmlns:p14="http://schemas.microsoft.com/office/powerpoint/2010/main" val="709666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room of red chairs in front of a window">
            <a:extLst>
              <a:ext uri="{FF2B5EF4-FFF2-40B4-BE49-F238E27FC236}">
                <a16:creationId xmlns:a16="http://schemas.microsoft.com/office/drawing/2014/main" id="{E983D85E-34D8-430D-875F-7EBB69A6B73E}"/>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55454" y="0"/>
            <a:ext cx="4913152" cy="6858000"/>
          </a:xfrm>
        </p:spPr>
      </p:pic>
      <p:sp>
        <p:nvSpPr>
          <p:cNvPr id="2" name="Title 1" descr="title">
            <a:extLst>
              <a:ext uri="{FF2B5EF4-FFF2-40B4-BE49-F238E27FC236}">
                <a16:creationId xmlns:a16="http://schemas.microsoft.com/office/drawing/2014/main" id="{28BAA8DA-C40B-4AB9-9407-30FB70335152}"/>
              </a:ext>
            </a:extLst>
          </p:cNvPr>
          <p:cNvSpPr>
            <a:spLocks noGrp="1"/>
          </p:cNvSpPr>
          <p:nvPr>
            <p:ph type="ctrTitle"/>
          </p:nvPr>
        </p:nvSpPr>
        <p:spPr>
          <a:xfrm>
            <a:off x="6648936" y="771553"/>
            <a:ext cx="4379976" cy="907390"/>
          </a:xfrm>
        </p:spPr>
        <p:txBody>
          <a:bodyPr/>
          <a:lstStyle/>
          <a:p>
            <a:pPr marL="12700">
              <a:lnSpc>
                <a:spcPct val="100000"/>
              </a:lnSpc>
              <a:spcBef>
                <a:spcPts val="100"/>
              </a:spcBef>
            </a:pPr>
            <a:r>
              <a:rPr lang="en-US" sz="3600" b="1" spc="30" dirty="0">
                <a:solidFill>
                  <a:schemeClr val="tx1">
                    <a:lumMod val="85000"/>
                    <a:lumOff val="15000"/>
                  </a:schemeClr>
                </a:solidFill>
                <a:latin typeface="Arial"/>
                <a:cs typeface="Arial"/>
              </a:rPr>
              <a:t>Table </a:t>
            </a:r>
            <a:r>
              <a:rPr lang="en-US" sz="3600" b="1" spc="45" dirty="0">
                <a:solidFill>
                  <a:schemeClr val="tx1">
                    <a:lumMod val="85000"/>
                    <a:lumOff val="15000"/>
                  </a:schemeClr>
                </a:solidFill>
                <a:latin typeface="Arial"/>
                <a:cs typeface="Arial"/>
              </a:rPr>
              <a:t>of</a:t>
            </a:r>
            <a:r>
              <a:rPr lang="en-US" sz="3600" b="1" spc="-445" dirty="0">
                <a:solidFill>
                  <a:schemeClr val="tx1">
                    <a:lumMod val="85000"/>
                    <a:lumOff val="15000"/>
                  </a:schemeClr>
                </a:solidFill>
                <a:latin typeface="Arial"/>
                <a:cs typeface="Arial"/>
              </a:rPr>
              <a:t> </a:t>
            </a:r>
            <a:r>
              <a:rPr lang="en-US" sz="3600" b="1" spc="20" dirty="0">
                <a:solidFill>
                  <a:schemeClr val="tx1">
                    <a:lumMod val="85000"/>
                    <a:lumOff val="15000"/>
                  </a:schemeClr>
                </a:solidFill>
                <a:latin typeface="Arial"/>
                <a:cs typeface="Arial"/>
              </a:rPr>
              <a:t>contents</a:t>
            </a:r>
            <a:br>
              <a:rPr lang="en-US" sz="4000" dirty="0">
                <a:solidFill>
                  <a:schemeClr val="tx1">
                    <a:lumMod val="85000"/>
                    <a:lumOff val="15000"/>
                  </a:schemeClr>
                </a:solidFill>
                <a:latin typeface="Arial"/>
                <a:cs typeface="Arial"/>
              </a:rPr>
            </a:br>
            <a:endParaRPr lang="en-US" sz="4000" dirty="0">
              <a:solidFill>
                <a:schemeClr val="tx1">
                  <a:lumMod val="85000"/>
                  <a:lumOff val="15000"/>
                </a:schemeClr>
              </a:solidFill>
              <a:latin typeface="Arial"/>
              <a:cs typeface="Arial"/>
            </a:endParaRPr>
          </a:p>
        </p:txBody>
      </p:sp>
      <p:grpSp>
        <p:nvGrpSpPr>
          <p:cNvPr id="4" name="Group 3">
            <a:extLst>
              <a:ext uri="{FF2B5EF4-FFF2-40B4-BE49-F238E27FC236}">
                <a16:creationId xmlns:a16="http://schemas.microsoft.com/office/drawing/2014/main" id="{EB664AAE-5AE9-41D7-8346-002B9F445323}"/>
              </a:ext>
              <a:ext uri="{C183D7F6-B498-43B3-948B-1728B52AA6E4}">
                <adec:decorative xmlns:adec="http://schemas.microsoft.com/office/drawing/2017/decorative" val="1"/>
              </a:ext>
            </a:extLst>
          </p:cNvPr>
          <p:cNvGrpSpPr/>
          <p:nvPr/>
        </p:nvGrpSpPr>
        <p:grpSpPr>
          <a:xfrm>
            <a:off x="-3739" y="0"/>
            <a:ext cx="4978402" cy="6858000"/>
            <a:chOff x="-3740" y="0"/>
            <a:chExt cx="6208649" cy="6858000"/>
          </a:xfrm>
        </p:grpSpPr>
        <p:sp>
          <p:nvSpPr>
            <p:cNvPr id="11" name="Freeform: Shape 10">
              <a:extLst>
                <a:ext uri="{FF2B5EF4-FFF2-40B4-BE49-F238E27FC236}">
                  <a16:creationId xmlns:a16="http://schemas.microsoft.com/office/drawing/2014/main" id="{927C3783-B800-4093-BB0D-D5AEF08C3B59}"/>
                </a:ext>
              </a:extLst>
            </p:cNvPr>
            <p:cNvSpPr/>
            <p:nvPr/>
          </p:nvSpPr>
          <p:spPr>
            <a:xfrm>
              <a:off x="-3740" y="0"/>
              <a:ext cx="6208649" cy="6858000"/>
            </a:xfrm>
            <a:custGeom>
              <a:avLst/>
              <a:gdLst>
                <a:gd name="connsiteX0" fmla="*/ 0 w 6208649"/>
                <a:gd name="connsiteY0" fmla="*/ 0 h 6858000"/>
                <a:gd name="connsiteX1" fmla="*/ 6208649 w 6208649"/>
                <a:gd name="connsiteY1" fmla="*/ 0 h 6858000"/>
                <a:gd name="connsiteX2" fmla="*/ 2737815 w 6208649"/>
                <a:gd name="connsiteY2" fmla="*/ 6858000 h 6858000"/>
                <a:gd name="connsiteX3" fmla="*/ 0 w 62086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08649" h="6858000">
                  <a:moveTo>
                    <a:pt x="0" y="0"/>
                  </a:moveTo>
                  <a:lnTo>
                    <a:pt x="6208649" y="0"/>
                  </a:lnTo>
                  <a:lnTo>
                    <a:pt x="2737815" y="6858000"/>
                  </a:lnTo>
                  <a:lnTo>
                    <a:pt x="0" y="6858000"/>
                  </a:lnTo>
                  <a:close/>
                </a:path>
              </a:pathLst>
            </a:cu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B576E978-A841-4A4F-B153-CC369D9391D3}"/>
                </a:ext>
              </a:extLst>
            </p:cNvPr>
            <p:cNvSpPr/>
            <p:nvPr/>
          </p:nvSpPr>
          <p:spPr>
            <a:xfrm>
              <a:off x="1451429" y="0"/>
              <a:ext cx="3222172" cy="6858000"/>
            </a:xfrm>
            <a:prstGeom prst="rect">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descr="title">
            <a:extLst>
              <a:ext uri="{FF2B5EF4-FFF2-40B4-BE49-F238E27FC236}">
                <a16:creationId xmlns:a16="http://schemas.microsoft.com/office/drawing/2014/main" id="{CB5F267D-6767-4E43-80B2-86C1B39049E5}"/>
              </a:ext>
            </a:extLst>
          </p:cNvPr>
          <p:cNvSpPr txBox="1">
            <a:spLocks/>
          </p:cNvSpPr>
          <p:nvPr/>
        </p:nvSpPr>
        <p:spPr>
          <a:xfrm>
            <a:off x="3619950" y="1191382"/>
            <a:ext cx="4379976" cy="907390"/>
          </a:xfrm>
          <a:prstGeom prst="rect">
            <a:avLst/>
          </a:prstGeom>
        </p:spPr>
        <p:txBody>
          <a:bodyPr vert="horz" lIns="91440" tIns="45720" rIns="91440" bIns="45720" rtlCol="0" anchor="b" anchorCtr="1">
            <a:noAutofit/>
          </a:bodyPr>
          <a:lstStyle>
            <a:lvl1pPr algn="l" defTabSz="914400" rtl="0" eaLnBrk="1" latinLnBrk="0" hangingPunct="1">
              <a:lnSpc>
                <a:spcPct val="90000"/>
              </a:lnSpc>
              <a:spcBef>
                <a:spcPct val="0"/>
              </a:spcBef>
              <a:buNone/>
              <a:defRPr lang="en-GB" sz="4400" kern="1200" dirty="0">
                <a:solidFill>
                  <a:schemeClr val="tx1"/>
                </a:solidFill>
                <a:latin typeface="+mj-lt"/>
                <a:ea typeface="+mj-ea"/>
                <a:cs typeface="+mj-cs"/>
              </a:defRPr>
            </a:lvl1pPr>
          </a:lstStyle>
          <a:p>
            <a:pPr marL="12700">
              <a:lnSpc>
                <a:spcPct val="100000"/>
              </a:lnSpc>
              <a:spcBef>
                <a:spcPts val="100"/>
              </a:spcBef>
            </a:pPr>
            <a:r>
              <a:rPr lang="en-US" sz="2000" b="1" spc="25" dirty="0">
                <a:solidFill>
                  <a:schemeClr val="tx1">
                    <a:lumMod val="85000"/>
                    <a:lumOff val="15000"/>
                  </a:schemeClr>
                </a:solidFill>
                <a:latin typeface="Arial"/>
                <a:cs typeface="Arial"/>
              </a:rPr>
              <a:t>Introduction</a:t>
            </a:r>
            <a:br>
              <a:rPr lang="en-US" sz="2800" dirty="0">
                <a:solidFill>
                  <a:schemeClr val="tx1">
                    <a:lumMod val="85000"/>
                    <a:lumOff val="15000"/>
                  </a:schemeClr>
                </a:solidFill>
                <a:latin typeface="Arial"/>
                <a:cs typeface="Arial"/>
              </a:rPr>
            </a:br>
            <a:endParaRPr lang="en-US" sz="2800" dirty="0">
              <a:solidFill>
                <a:schemeClr val="tx1">
                  <a:lumMod val="85000"/>
                  <a:lumOff val="15000"/>
                </a:schemeClr>
              </a:solidFill>
              <a:latin typeface="Arial"/>
              <a:cs typeface="Arial"/>
            </a:endParaRPr>
          </a:p>
        </p:txBody>
      </p:sp>
      <p:sp>
        <p:nvSpPr>
          <p:cNvPr id="13" name="Title 1" descr="title">
            <a:extLst>
              <a:ext uri="{FF2B5EF4-FFF2-40B4-BE49-F238E27FC236}">
                <a16:creationId xmlns:a16="http://schemas.microsoft.com/office/drawing/2014/main" id="{749A69DA-697A-4829-9C1D-D0C8C3E2084D}"/>
              </a:ext>
            </a:extLst>
          </p:cNvPr>
          <p:cNvSpPr txBox="1">
            <a:spLocks/>
          </p:cNvSpPr>
          <p:nvPr/>
        </p:nvSpPr>
        <p:spPr>
          <a:xfrm>
            <a:off x="6144532" y="1150800"/>
            <a:ext cx="4379976" cy="907390"/>
          </a:xfrm>
          <a:prstGeom prst="rect">
            <a:avLst/>
          </a:prstGeom>
        </p:spPr>
        <p:txBody>
          <a:bodyPr vert="horz" lIns="91440" tIns="45720" rIns="91440" bIns="45720" rtlCol="0" anchor="b" anchorCtr="1">
            <a:noAutofit/>
          </a:bodyPr>
          <a:lstStyle>
            <a:lvl1pPr algn="l" defTabSz="914400" rtl="0" eaLnBrk="1" latinLnBrk="0" hangingPunct="1">
              <a:lnSpc>
                <a:spcPct val="90000"/>
              </a:lnSpc>
              <a:spcBef>
                <a:spcPct val="0"/>
              </a:spcBef>
              <a:buNone/>
              <a:defRPr lang="en-GB" sz="4400" kern="1200" dirty="0">
                <a:solidFill>
                  <a:schemeClr val="tx1"/>
                </a:solidFill>
                <a:latin typeface="+mj-lt"/>
                <a:ea typeface="+mj-ea"/>
                <a:cs typeface="+mj-cs"/>
              </a:defRPr>
            </a:lvl1pPr>
          </a:lstStyle>
          <a:p>
            <a:pPr marL="12700">
              <a:lnSpc>
                <a:spcPct val="100000"/>
              </a:lnSpc>
              <a:spcBef>
                <a:spcPts val="100"/>
              </a:spcBef>
            </a:pPr>
            <a:r>
              <a:rPr lang="en-US" sz="2000" b="1" spc="25" dirty="0">
                <a:solidFill>
                  <a:schemeClr val="tx1">
                    <a:lumMod val="85000"/>
                    <a:lumOff val="15000"/>
                  </a:schemeClr>
                </a:solidFill>
                <a:latin typeface="Arial"/>
                <a:cs typeface="Arial"/>
              </a:rPr>
              <a:t>Exploratory &amp; </a:t>
            </a:r>
            <a:r>
              <a:rPr lang="en-US" sz="2000" b="1" spc="5" dirty="0">
                <a:solidFill>
                  <a:schemeClr val="tx1">
                    <a:lumMod val="85000"/>
                    <a:lumOff val="15000"/>
                  </a:schemeClr>
                </a:solidFill>
                <a:latin typeface="Arial"/>
                <a:cs typeface="Arial"/>
              </a:rPr>
              <a:t>Analysis</a:t>
            </a:r>
            <a:endParaRPr lang="en-US" sz="2000" b="1" dirty="0">
              <a:solidFill>
                <a:schemeClr val="tx1">
                  <a:lumMod val="85000"/>
                  <a:lumOff val="15000"/>
                </a:schemeClr>
              </a:solidFill>
              <a:latin typeface="Arial"/>
              <a:cs typeface="Arial"/>
            </a:endParaRPr>
          </a:p>
          <a:p>
            <a:pPr marL="12700">
              <a:lnSpc>
                <a:spcPct val="100000"/>
              </a:lnSpc>
              <a:spcBef>
                <a:spcPts val="100"/>
              </a:spcBef>
            </a:pPr>
            <a:endParaRPr lang="en-US" sz="2400" dirty="0">
              <a:solidFill>
                <a:schemeClr val="tx1">
                  <a:lumMod val="85000"/>
                  <a:lumOff val="15000"/>
                </a:schemeClr>
              </a:solidFill>
              <a:latin typeface="Arial"/>
              <a:cs typeface="Arial"/>
            </a:endParaRPr>
          </a:p>
        </p:txBody>
      </p:sp>
      <p:sp>
        <p:nvSpPr>
          <p:cNvPr id="15" name="Title 1" descr="title">
            <a:extLst>
              <a:ext uri="{FF2B5EF4-FFF2-40B4-BE49-F238E27FC236}">
                <a16:creationId xmlns:a16="http://schemas.microsoft.com/office/drawing/2014/main" id="{CACBF513-CEFB-4E4E-BB04-8DEE85ACD399}"/>
              </a:ext>
            </a:extLst>
          </p:cNvPr>
          <p:cNvSpPr txBox="1">
            <a:spLocks/>
          </p:cNvSpPr>
          <p:nvPr/>
        </p:nvSpPr>
        <p:spPr>
          <a:xfrm>
            <a:off x="8966913" y="1180496"/>
            <a:ext cx="4379976" cy="907390"/>
          </a:xfrm>
          <a:prstGeom prst="rect">
            <a:avLst/>
          </a:prstGeom>
        </p:spPr>
        <p:txBody>
          <a:bodyPr vert="horz" lIns="91440" tIns="45720" rIns="91440" bIns="45720" rtlCol="0" anchor="b" anchorCtr="1">
            <a:noAutofit/>
          </a:bodyPr>
          <a:lstStyle>
            <a:lvl1pPr algn="l" defTabSz="914400" rtl="0" eaLnBrk="1" latinLnBrk="0" hangingPunct="1">
              <a:lnSpc>
                <a:spcPct val="90000"/>
              </a:lnSpc>
              <a:spcBef>
                <a:spcPct val="0"/>
              </a:spcBef>
              <a:buNone/>
              <a:defRPr lang="en-GB" sz="4400" kern="1200" dirty="0">
                <a:solidFill>
                  <a:schemeClr val="tx1"/>
                </a:solidFill>
                <a:latin typeface="+mj-lt"/>
                <a:ea typeface="+mj-ea"/>
                <a:cs typeface="+mj-cs"/>
              </a:defRPr>
            </a:lvl1pPr>
          </a:lstStyle>
          <a:p>
            <a:pPr marL="12700">
              <a:lnSpc>
                <a:spcPct val="100000"/>
              </a:lnSpc>
              <a:spcBef>
                <a:spcPts val="100"/>
              </a:spcBef>
            </a:pPr>
            <a:r>
              <a:rPr lang="en-US" sz="1800" b="1" spc="25" dirty="0">
                <a:solidFill>
                  <a:schemeClr val="tx1">
                    <a:lumMod val="85000"/>
                    <a:lumOff val="15000"/>
                  </a:schemeClr>
                </a:solidFill>
                <a:latin typeface="Arial"/>
                <a:cs typeface="Arial"/>
              </a:rPr>
              <a:t>Recommendations</a:t>
            </a:r>
            <a:br>
              <a:rPr lang="en-US" sz="2800" dirty="0">
                <a:solidFill>
                  <a:schemeClr val="tx1">
                    <a:lumMod val="85000"/>
                    <a:lumOff val="15000"/>
                  </a:schemeClr>
                </a:solidFill>
                <a:latin typeface="Arial"/>
                <a:cs typeface="Arial"/>
              </a:rPr>
            </a:br>
            <a:endParaRPr lang="en-US" sz="2800" dirty="0">
              <a:solidFill>
                <a:schemeClr val="tx1">
                  <a:lumMod val="85000"/>
                  <a:lumOff val="15000"/>
                </a:schemeClr>
              </a:solidFill>
              <a:latin typeface="Arial"/>
              <a:cs typeface="Arial"/>
            </a:endParaRPr>
          </a:p>
        </p:txBody>
      </p:sp>
      <p:sp>
        <p:nvSpPr>
          <p:cNvPr id="20" name="object 8">
            <a:extLst>
              <a:ext uri="{FF2B5EF4-FFF2-40B4-BE49-F238E27FC236}">
                <a16:creationId xmlns:a16="http://schemas.microsoft.com/office/drawing/2014/main" id="{54ACB5F9-747C-401B-AEA7-EC0BFB5A6F44}"/>
              </a:ext>
            </a:extLst>
          </p:cNvPr>
          <p:cNvSpPr txBox="1"/>
          <p:nvPr/>
        </p:nvSpPr>
        <p:spPr>
          <a:xfrm>
            <a:off x="5006941" y="1797468"/>
            <a:ext cx="2662132" cy="259045"/>
          </a:xfrm>
          <a:prstGeom prst="rect">
            <a:avLst/>
          </a:prstGeom>
        </p:spPr>
        <p:txBody>
          <a:bodyPr vert="horz" wrap="square" lIns="0" tIns="12700" rIns="0" bIns="0" rtlCol="0">
            <a:spAutoFit/>
          </a:bodyPr>
          <a:lstStyle/>
          <a:p>
            <a:pPr marL="12700">
              <a:lnSpc>
                <a:spcPct val="100000"/>
              </a:lnSpc>
              <a:spcBef>
                <a:spcPts val="100"/>
              </a:spcBef>
            </a:pPr>
            <a:r>
              <a:rPr sz="1600" spc="30" dirty="0">
                <a:solidFill>
                  <a:schemeClr val="tx1">
                    <a:lumMod val="85000"/>
                    <a:lumOff val="15000"/>
                  </a:schemeClr>
                </a:solidFill>
                <a:latin typeface="Arial"/>
                <a:cs typeface="Arial"/>
              </a:rPr>
              <a:t>Problems </a:t>
            </a:r>
            <a:r>
              <a:rPr sz="1600" spc="50" dirty="0">
                <a:solidFill>
                  <a:schemeClr val="tx1">
                    <a:lumMod val="85000"/>
                    <a:lumOff val="15000"/>
                  </a:schemeClr>
                </a:solidFill>
                <a:latin typeface="Arial"/>
                <a:cs typeface="Arial"/>
              </a:rPr>
              <a:t>to</a:t>
            </a:r>
            <a:r>
              <a:rPr sz="1600" spc="-145" dirty="0">
                <a:solidFill>
                  <a:schemeClr val="tx1">
                    <a:lumMod val="85000"/>
                    <a:lumOff val="15000"/>
                  </a:schemeClr>
                </a:solidFill>
                <a:latin typeface="Arial"/>
                <a:cs typeface="Arial"/>
              </a:rPr>
              <a:t> </a:t>
            </a:r>
            <a:r>
              <a:rPr sz="1600" spc="25" dirty="0">
                <a:solidFill>
                  <a:schemeClr val="tx1">
                    <a:lumMod val="85000"/>
                    <a:lumOff val="15000"/>
                  </a:schemeClr>
                </a:solidFill>
                <a:latin typeface="Arial"/>
                <a:cs typeface="Arial"/>
              </a:rPr>
              <a:t>solve</a:t>
            </a:r>
            <a:endParaRPr sz="1600" dirty="0">
              <a:solidFill>
                <a:schemeClr val="tx1">
                  <a:lumMod val="85000"/>
                  <a:lumOff val="15000"/>
                </a:schemeClr>
              </a:solidFill>
              <a:latin typeface="Arial"/>
              <a:cs typeface="Arial"/>
            </a:endParaRPr>
          </a:p>
        </p:txBody>
      </p:sp>
      <p:sp>
        <p:nvSpPr>
          <p:cNvPr id="21" name="object 9">
            <a:extLst>
              <a:ext uri="{FF2B5EF4-FFF2-40B4-BE49-F238E27FC236}">
                <a16:creationId xmlns:a16="http://schemas.microsoft.com/office/drawing/2014/main" id="{F54D8131-44D2-40DF-AC12-C2E48A49D9D9}"/>
              </a:ext>
            </a:extLst>
          </p:cNvPr>
          <p:cNvSpPr txBox="1"/>
          <p:nvPr/>
        </p:nvSpPr>
        <p:spPr>
          <a:xfrm>
            <a:off x="5022721" y="2146976"/>
            <a:ext cx="2277488" cy="259045"/>
          </a:xfrm>
          <a:prstGeom prst="rect">
            <a:avLst/>
          </a:prstGeom>
        </p:spPr>
        <p:txBody>
          <a:bodyPr vert="horz" wrap="square" lIns="0" tIns="12700" rIns="0" bIns="0" rtlCol="0">
            <a:spAutoFit/>
          </a:bodyPr>
          <a:lstStyle/>
          <a:p>
            <a:pPr marL="12700">
              <a:lnSpc>
                <a:spcPct val="100000"/>
              </a:lnSpc>
              <a:spcBef>
                <a:spcPts val="100"/>
              </a:spcBef>
            </a:pPr>
            <a:r>
              <a:rPr sz="1600" spc="5" dirty="0">
                <a:solidFill>
                  <a:schemeClr val="tx1">
                    <a:lumMod val="85000"/>
                    <a:lumOff val="15000"/>
                  </a:schemeClr>
                </a:solidFill>
                <a:latin typeface="Arial"/>
                <a:cs typeface="Arial"/>
              </a:rPr>
              <a:t>Goal</a:t>
            </a:r>
            <a:r>
              <a:rPr sz="1600" spc="-95" dirty="0">
                <a:solidFill>
                  <a:schemeClr val="tx1">
                    <a:lumMod val="85000"/>
                    <a:lumOff val="15000"/>
                  </a:schemeClr>
                </a:solidFill>
                <a:latin typeface="Arial"/>
                <a:cs typeface="Arial"/>
              </a:rPr>
              <a:t> </a:t>
            </a:r>
            <a:r>
              <a:rPr sz="1600" spc="50" dirty="0">
                <a:solidFill>
                  <a:schemeClr val="tx1">
                    <a:lumMod val="85000"/>
                    <a:lumOff val="15000"/>
                  </a:schemeClr>
                </a:solidFill>
                <a:latin typeface="Arial"/>
                <a:cs typeface="Arial"/>
              </a:rPr>
              <a:t>of</a:t>
            </a:r>
            <a:r>
              <a:rPr sz="1600" spc="-85" dirty="0">
                <a:solidFill>
                  <a:schemeClr val="tx1">
                    <a:lumMod val="85000"/>
                    <a:lumOff val="15000"/>
                  </a:schemeClr>
                </a:solidFill>
                <a:latin typeface="Arial"/>
                <a:cs typeface="Arial"/>
              </a:rPr>
              <a:t> </a:t>
            </a:r>
            <a:r>
              <a:rPr sz="1600" spc="45" dirty="0">
                <a:solidFill>
                  <a:schemeClr val="tx1">
                    <a:lumMod val="85000"/>
                    <a:lumOff val="15000"/>
                  </a:schemeClr>
                </a:solidFill>
                <a:latin typeface="Arial"/>
                <a:cs typeface="Arial"/>
              </a:rPr>
              <a:t>the</a:t>
            </a:r>
            <a:r>
              <a:rPr sz="1600" spc="-55" dirty="0">
                <a:solidFill>
                  <a:schemeClr val="tx1">
                    <a:lumMod val="85000"/>
                    <a:lumOff val="15000"/>
                  </a:schemeClr>
                </a:solidFill>
                <a:latin typeface="Arial"/>
                <a:cs typeface="Arial"/>
              </a:rPr>
              <a:t> </a:t>
            </a:r>
            <a:r>
              <a:rPr sz="1600" spc="45" dirty="0">
                <a:solidFill>
                  <a:schemeClr val="tx1">
                    <a:lumMod val="85000"/>
                    <a:lumOff val="15000"/>
                  </a:schemeClr>
                </a:solidFill>
                <a:latin typeface="Arial"/>
                <a:cs typeface="Arial"/>
              </a:rPr>
              <a:t>project</a:t>
            </a:r>
            <a:endParaRPr sz="1600" dirty="0">
              <a:solidFill>
                <a:schemeClr val="tx1">
                  <a:lumMod val="85000"/>
                  <a:lumOff val="15000"/>
                </a:schemeClr>
              </a:solidFill>
              <a:latin typeface="Arial"/>
              <a:cs typeface="Arial"/>
            </a:endParaRPr>
          </a:p>
        </p:txBody>
      </p:sp>
      <p:sp>
        <p:nvSpPr>
          <p:cNvPr id="22" name="object 10">
            <a:extLst>
              <a:ext uri="{FF2B5EF4-FFF2-40B4-BE49-F238E27FC236}">
                <a16:creationId xmlns:a16="http://schemas.microsoft.com/office/drawing/2014/main" id="{D63A1A0A-E9E5-4BEA-8EBB-579BCF88F7A4}"/>
              </a:ext>
            </a:extLst>
          </p:cNvPr>
          <p:cNvSpPr txBox="1"/>
          <p:nvPr/>
        </p:nvSpPr>
        <p:spPr>
          <a:xfrm>
            <a:off x="5009497" y="2517630"/>
            <a:ext cx="1815466" cy="259045"/>
          </a:xfrm>
          <a:prstGeom prst="rect">
            <a:avLst/>
          </a:prstGeom>
        </p:spPr>
        <p:txBody>
          <a:bodyPr vert="horz" wrap="square" lIns="0" tIns="12700" rIns="0" bIns="0" rtlCol="0">
            <a:spAutoFit/>
          </a:bodyPr>
          <a:lstStyle/>
          <a:p>
            <a:pPr marL="12700">
              <a:lnSpc>
                <a:spcPct val="100000"/>
              </a:lnSpc>
              <a:spcBef>
                <a:spcPts val="100"/>
              </a:spcBef>
            </a:pPr>
            <a:r>
              <a:rPr sz="1600" spc="30" dirty="0">
                <a:solidFill>
                  <a:schemeClr val="tx1">
                    <a:lumMod val="85000"/>
                    <a:lumOff val="15000"/>
                  </a:schemeClr>
                </a:solidFill>
                <a:latin typeface="Arial"/>
                <a:cs typeface="Arial"/>
              </a:rPr>
              <a:t>Public</a:t>
            </a:r>
            <a:r>
              <a:rPr sz="1600" spc="-85" dirty="0">
                <a:solidFill>
                  <a:schemeClr val="tx1">
                    <a:lumMod val="85000"/>
                    <a:lumOff val="15000"/>
                  </a:schemeClr>
                </a:solidFill>
                <a:latin typeface="Arial"/>
                <a:cs typeface="Arial"/>
              </a:rPr>
              <a:t> </a:t>
            </a:r>
            <a:r>
              <a:rPr sz="1600" spc="45" dirty="0">
                <a:solidFill>
                  <a:schemeClr val="tx1">
                    <a:lumMod val="85000"/>
                    <a:lumOff val="15000"/>
                  </a:schemeClr>
                </a:solidFill>
                <a:latin typeface="Arial"/>
                <a:cs typeface="Arial"/>
              </a:rPr>
              <a:t>cible</a:t>
            </a:r>
            <a:endParaRPr sz="1600" dirty="0">
              <a:solidFill>
                <a:schemeClr val="tx1">
                  <a:lumMod val="85000"/>
                  <a:lumOff val="15000"/>
                </a:schemeClr>
              </a:solidFill>
              <a:latin typeface="Arial"/>
              <a:cs typeface="Arial"/>
            </a:endParaRPr>
          </a:p>
        </p:txBody>
      </p:sp>
      <p:sp>
        <p:nvSpPr>
          <p:cNvPr id="23" name="object 11">
            <a:extLst>
              <a:ext uri="{FF2B5EF4-FFF2-40B4-BE49-F238E27FC236}">
                <a16:creationId xmlns:a16="http://schemas.microsoft.com/office/drawing/2014/main" id="{98B5058C-429E-4215-929D-CD35DA308C9E}"/>
              </a:ext>
            </a:extLst>
          </p:cNvPr>
          <p:cNvSpPr txBox="1"/>
          <p:nvPr/>
        </p:nvSpPr>
        <p:spPr>
          <a:xfrm>
            <a:off x="5026378" y="2839663"/>
            <a:ext cx="1815466" cy="751488"/>
          </a:xfrm>
          <a:prstGeom prst="rect">
            <a:avLst/>
          </a:prstGeom>
        </p:spPr>
        <p:txBody>
          <a:bodyPr vert="horz" wrap="square" lIns="0" tIns="12700" rIns="0" bIns="0" rtlCol="0">
            <a:spAutoFit/>
          </a:bodyPr>
          <a:lstStyle/>
          <a:p>
            <a:pPr marL="12700">
              <a:lnSpc>
                <a:spcPct val="100000"/>
              </a:lnSpc>
              <a:spcBef>
                <a:spcPts val="100"/>
              </a:spcBef>
            </a:pPr>
            <a:r>
              <a:rPr sz="1600" dirty="0">
                <a:solidFill>
                  <a:schemeClr val="tx1">
                    <a:lumMod val="85000"/>
                    <a:lumOff val="15000"/>
                  </a:schemeClr>
                </a:solidFill>
                <a:latin typeface="Arial"/>
                <a:cs typeface="Arial"/>
              </a:rPr>
              <a:t>Data</a:t>
            </a:r>
            <a:r>
              <a:rPr sz="1600" spc="-50" dirty="0">
                <a:solidFill>
                  <a:schemeClr val="tx1">
                    <a:lumMod val="85000"/>
                    <a:lumOff val="15000"/>
                  </a:schemeClr>
                </a:solidFill>
                <a:latin typeface="Arial"/>
                <a:cs typeface="Arial"/>
              </a:rPr>
              <a:t> </a:t>
            </a:r>
            <a:r>
              <a:rPr sz="1600" spc="15" dirty="0">
                <a:solidFill>
                  <a:schemeClr val="tx1">
                    <a:lumMod val="85000"/>
                    <a:lumOff val="15000"/>
                  </a:schemeClr>
                </a:solidFill>
                <a:latin typeface="Arial"/>
                <a:cs typeface="Arial"/>
              </a:rPr>
              <a:t>Source</a:t>
            </a:r>
            <a:endParaRPr sz="1600" dirty="0">
              <a:solidFill>
                <a:schemeClr val="tx1">
                  <a:lumMod val="85000"/>
                  <a:lumOff val="15000"/>
                </a:schemeClr>
              </a:solidFill>
              <a:latin typeface="Arial"/>
              <a:cs typeface="Arial"/>
            </a:endParaRPr>
          </a:p>
          <a:p>
            <a:pPr>
              <a:lnSpc>
                <a:spcPct val="100000"/>
              </a:lnSpc>
              <a:spcBef>
                <a:spcPts val="35"/>
              </a:spcBef>
            </a:pPr>
            <a:endParaRPr sz="1600" dirty="0">
              <a:solidFill>
                <a:schemeClr val="tx1">
                  <a:lumMod val="85000"/>
                  <a:lumOff val="15000"/>
                </a:schemeClr>
              </a:solidFill>
              <a:latin typeface="Arial"/>
              <a:cs typeface="Arial"/>
            </a:endParaRPr>
          </a:p>
          <a:p>
            <a:pPr marL="12700">
              <a:lnSpc>
                <a:spcPct val="100000"/>
              </a:lnSpc>
            </a:pPr>
            <a:r>
              <a:rPr sz="1600" spc="40" dirty="0">
                <a:solidFill>
                  <a:schemeClr val="tx1">
                    <a:lumMod val="85000"/>
                    <a:lumOff val="15000"/>
                  </a:schemeClr>
                </a:solidFill>
                <a:latin typeface="Arial"/>
                <a:cs typeface="Arial"/>
              </a:rPr>
              <a:t>M</a:t>
            </a:r>
            <a:r>
              <a:rPr sz="1600" spc="30" dirty="0">
                <a:solidFill>
                  <a:schemeClr val="tx1">
                    <a:lumMod val="85000"/>
                    <a:lumOff val="15000"/>
                  </a:schemeClr>
                </a:solidFill>
                <a:latin typeface="Arial"/>
                <a:cs typeface="Arial"/>
              </a:rPr>
              <a:t>e</a:t>
            </a:r>
            <a:r>
              <a:rPr sz="1600" spc="60" dirty="0">
                <a:solidFill>
                  <a:schemeClr val="tx1">
                    <a:lumMod val="85000"/>
                    <a:lumOff val="15000"/>
                  </a:schemeClr>
                </a:solidFill>
                <a:latin typeface="Arial"/>
                <a:cs typeface="Arial"/>
              </a:rPr>
              <a:t>thodology</a:t>
            </a:r>
            <a:endParaRPr sz="1600" dirty="0">
              <a:solidFill>
                <a:schemeClr val="tx1">
                  <a:lumMod val="85000"/>
                  <a:lumOff val="15000"/>
                </a:schemeClr>
              </a:solidFill>
              <a:latin typeface="Arial"/>
              <a:cs typeface="Arial"/>
            </a:endParaRPr>
          </a:p>
        </p:txBody>
      </p:sp>
      <p:sp>
        <p:nvSpPr>
          <p:cNvPr id="27" name="object 13">
            <a:extLst>
              <a:ext uri="{FF2B5EF4-FFF2-40B4-BE49-F238E27FC236}">
                <a16:creationId xmlns:a16="http://schemas.microsoft.com/office/drawing/2014/main" id="{1567F708-E28D-485B-9894-E0B3B38727A7}"/>
              </a:ext>
            </a:extLst>
          </p:cNvPr>
          <p:cNvSpPr txBox="1"/>
          <p:nvPr/>
        </p:nvSpPr>
        <p:spPr>
          <a:xfrm>
            <a:off x="6921768" y="1791467"/>
            <a:ext cx="2886233" cy="259045"/>
          </a:xfrm>
          <a:prstGeom prst="rect">
            <a:avLst/>
          </a:prstGeom>
        </p:spPr>
        <p:txBody>
          <a:bodyPr vert="horz" wrap="square" lIns="0" tIns="12700" rIns="0" bIns="0" rtlCol="0">
            <a:spAutoFit/>
          </a:bodyPr>
          <a:lstStyle/>
          <a:p>
            <a:pPr marL="12700">
              <a:lnSpc>
                <a:spcPct val="100000"/>
              </a:lnSpc>
              <a:spcBef>
                <a:spcPts val="100"/>
              </a:spcBef>
            </a:pPr>
            <a:r>
              <a:rPr sz="1600" spc="5" dirty="0">
                <a:solidFill>
                  <a:schemeClr val="tx1">
                    <a:lumMod val="85000"/>
                    <a:lumOff val="15000"/>
                  </a:schemeClr>
                </a:solidFill>
                <a:latin typeface="Arial"/>
                <a:cs typeface="Arial"/>
              </a:rPr>
              <a:t>Visualiz</a:t>
            </a:r>
            <a:r>
              <a:rPr sz="1600" spc="-5" dirty="0">
                <a:solidFill>
                  <a:schemeClr val="tx1">
                    <a:lumMod val="85000"/>
                    <a:lumOff val="15000"/>
                  </a:schemeClr>
                </a:solidFill>
                <a:latin typeface="Arial"/>
                <a:cs typeface="Arial"/>
              </a:rPr>
              <a:t>a</a:t>
            </a:r>
            <a:r>
              <a:rPr sz="1600" spc="35" dirty="0">
                <a:solidFill>
                  <a:schemeClr val="tx1">
                    <a:lumMod val="85000"/>
                    <a:lumOff val="15000"/>
                  </a:schemeClr>
                </a:solidFill>
                <a:latin typeface="Arial"/>
                <a:cs typeface="Arial"/>
              </a:rPr>
              <a:t>tion</a:t>
            </a:r>
            <a:endParaRPr sz="1600" dirty="0">
              <a:solidFill>
                <a:schemeClr val="tx1">
                  <a:lumMod val="85000"/>
                  <a:lumOff val="15000"/>
                </a:schemeClr>
              </a:solidFill>
              <a:latin typeface="Arial"/>
              <a:cs typeface="Arial"/>
            </a:endParaRPr>
          </a:p>
        </p:txBody>
      </p:sp>
      <p:sp>
        <p:nvSpPr>
          <p:cNvPr id="28" name="object 14">
            <a:extLst>
              <a:ext uri="{FF2B5EF4-FFF2-40B4-BE49-F238E27FC236}">
                <a16:creationId xmlns:a16="http://schemas.microsoft.com/office/drawing/2014/main" id="{D68848AA-5964-4B46-AA54-287E3B656DB1}"/>
              </a:ext>
            </a:extLst>
          </p:cNvPr>
          <p:cNvSpPr txBox="1"/>
          <p:nvPr/>
        </p:nvSpPr>
        <p:spPr>
          <a:xfrm>
            <a:off x="6921768" y="2150874"/>
            <a:ext cx="2886233" cy="259045"/>
          </a:xfrm>
          <a:prstGeom prst="rect">
            <a:avLst/>
          </a:prstGeom>
        </p:spPr>
        <p:txBody>
          <a:bodyPr vert="horz" wrap="square" lIns="0" tIns="12700" rIns="0" bIns="0" rtlCol="0">
            <a:spAutoFit/>
          </a:bodyPr>
          <a:lstStyle/>
          <a:p>
            <a:pPr marL="12700">
              <a:lnSpc>
                <a:spcPct val="100000"/>
              </a:lnSpc>
              <a:spcBef>
                <a:spcPts val="100"/>
              </a:spcBef>
            </a:pPr>
            <a:r>
              <a:rPr sz="1600" spc="25" dirty="0">
                <a:solidFill>
                  <a:schemeClr val="tx1">
                    <a:lumMod val="85000"/>
                    <a:lumOff val="15000"/>
                  </a:schemeClr>
                </a:solidFill>
                <a:latin typeface="Arial"/>
                <a:cs typeface="Arial"/>
              </a:rPr>
              <a:t>Machine</a:t>
            </a:r>
            <a:r>
              <a:rPr sz="1600" spc="-80" dirty="0">
                <a:solidFill>
                  <a:schemeClr val="tx1">
                    <a:lumMod val="85000"/>
                    <a:lumOff val="15000"/>
                  </a:schemeClr>
                </a:solidFill>
                <a:latin typeface="Arial"/>
                <a:cs typeface="Arial"/>
              </a:rPr>
              <a:t> </a:t>
            </a:r>
            <a:r>
              <a:rPr sz="1600" spc="25" dirty="0">
                <a:solidFill>
                  <a:schemeClr val="tx1">
                    <a:lumMod val="85000"/>
                    <a:lumOff val="15000"/>
                  </a:schemeClr>
                </a:solidFill>
                <a:latin typeface="Arial"/>
                <a:cs typeface="Arial"/>
              </a:rPr>
              <a:t>Learning</a:t>
            </a:r>
            <a:endParaRPr sz="1600" dirty="0">
              <a:solidFill>
                <a:schemeClr val="tx1">
                  <a:lumMod val="85000"/>
                  <a:lumOff val="15000"/>
                </a:schemeClr>
              </a:solidFill>
              <a:latin typeface="Arial"/>
              <a:cs typeface="Arial"/>
            </a:endParaRPr>
          </a:p>
        </p:txBody>
      </p:sp>
      <p:sp>
        <p:nvSpPr>
          <p:cNvPr id="34" name="object 17">
            <a:extLst>
              <a:ext uri="{FF2B5EF4-FFF2-40B4-BE49-F238E27FC236}">
                <a16:creationId xmlns:a16="http://schemas.microsoft.com/office/drawing/2014/main" id="{01F7D64C-9DFA-402B-BE50-09C0AC71CA4A}"/>
              </a:ext>
            </a:extLst>
          </p:cNvPr>
          <p:cNvSpPr txBox="1"/>
          <p:nvPr/>
        </p:nvSpPr>
        <p:spPr>
          <a:xfrm>
            <a:off x="10239467" y="1799145"/>
            <a:ext cx="1952533" cy="259045"/>
          </a:xfrm>
          <a:prstGeom prst="rect">
            <a:avLst/>
          </a:prstGeom>
        </p:spPr>
        <p:txBody>
          <a:bodyPr vert="horz" wrap="square" lIns="0" tIns="12700" rIns="0" bIns="0" rtlCol="0">
            <a:spAutoFit/>
          </a:bodyPr>
          <a:lstStyle/>
          <a:p>
            <a:pPr marL="12700">
              <a:lnSpc>
                <a:spcPct val="100000"/>
              </a:lnSpc>
              <a:spcBef>
                <a:spcPts val="100"/>
              </a:spcBef>
            </a:pPr>
            <a:r>
              <a:rPr sz="1600" spc="20" dirty="0">
                <a:solidFill>
                  <a:schemeClr val="tx1">
                    <a:lumMod val="85000"/>
                    <a:lumOff val="15000"/>
                  </a:schemeClr>
                </a:solidFill>
                <a:latin typeface="Arial"/>
                <a:cs typeface="Arial"/>
              </a:rPr>
              <a:t>Propose</a:t>
            </a:r>
            <a:r>
              <a:rPr sz="1600" spc="-105" dirty="0">
                <a:solidFill>
                  <a:schemeClr val="tx1">
                    <a:lumMod val="85000"/>
                    <a:lumOff val="15000"/>
                  </a:schemeClr>
                </a:solidFill>
                <a:latin typeface="Arial"/>
                <a:cs typeface="Arial"/>
              </a:rPr>
              <a:t> </a:t>
            </a:r>
            <a:r>
              <a:rPr sz="1600" spc="30" dirty="0">
                <a:solidFill>
                  <a:schemeClr val="tx1">
                    <a:lumMod val="85000"/>
                    <a:lumOff val="15000"/>
                  </a:schemeClr>
                </a:solidFill>
                <a:latin typeface="Arial"/>
                <a:cs typeface="Arial"/>
              </a:rPr>
              <a:t>Solution</a:t>
            </a:r>
            <a:endParaRPr sz="1600" dirty="0">
              <a:solidFill>
                <a:schemeClr val="tx1">
                  <a:lumMod val="85000"/>
                  <a:lumOff val="15000"/>
                </a:schemeClr>
              </a:solidFill>
              <a:latin typeface="Arial"/>
              <a:cs typeface="Arial"/>
            </a:endParaRPr>
          </a:p>
        </p:txBody>
      </p:sp>
      <p:sp>
        <p:nvSpPr>
          <p:cNvPr id="35" name="object 18">
            <a:extLst>
              <a:ext uri="{FF2B5EF4-FFF2-40B4-BE49-F238E27FC236}">
                <a16:creationId xmlns:a16="http://schemas.microsoft.com/office/drawing/2014/main" id="{84DF23EC-1051-4B4E-9C52-6DB755AC2903}"/>
              </a:ext>
            </a:extLst>
          </p:cNvPr>
          <p:cNvSpPr txBox="1"/>
          <p:nvPr/>
        </p:nvSpPr>
        <p:spPr>
          <a:xfrm>
            <a:off x="10239467" y="2143539"/>
            <a:ext cx="1563066" cy="259045"/>
          </a:xfrm>
          <a:prstGeom prst="rect">
            <a:avLst/>
          </a:prstGeom>
        </p:spPr>
        <p:txBody>
          <a:bodyPr vert="horz" wrap="square" lIns="0" tIns="12700" rIns="0" bIns="0" rtlCol="0">
            <a:spAutoFit/>
          </a:bodyPr>
          <a:lstStyle/>
          <a:p>
            <a:pPr marL="12700">
              <a:lnSpc>
                <a:spcPct val="100000"/>
              </a:lnSpc>
              <a:spcBef>
                <a:spcPts val="100"/>
              </a:spcBef>
            </a:pPr>
            <a:r>
              <a:rPr sz="1600" spc="15" dirty="0">
                <a:solidFill>
                  <a:schemeClr val="tx1">
                    <a:lumMod val="85000"/>
                    <a:lumOff val="15000"/>
                  </a:schemeClr>
                </a:solidFill>
                <a:latin typeface="Arial"/>
                <a:cs typeface="Arial"/>
              </a:rPr>
              <a:t>Presentation</a:t>
            </a:r>
            <a:endParaRPr sz="1600" dirty="0">
              <a:solidFill>
                <a:schemeClr val="tx1">
                  <a:lumMod val="85000"/>
                  <a:lumOff val="15000"/>
                </a:schemeClr>
              </a:solidFill>
              <a:latin typeface="Arial"/>
              <a:cs typeface="Arial"/>
            </a:endParaRPr>
          </a:p>
        </p:txBody>
      </p:sp>
      <p:sp>
        <p:nvSpPr>
          <p:cNvPr id="36" name="object 19">
            <a:extLst>
              <a:ext uri="{FF2B5EF4-FFF2-40B4-BE49-F238E27FC236}">
                <a16:creationId xmlns:a16="http://schemas.microsoft.com/office/drawing/2014/main" id="{84453491-400B-4886-98E7-D4E3F66CD6F4}"/>
              </a:ext>
            </a:extLst>
          </p:cNvPr>
          <p:cNvSpPr txBox="1"/>
          <p:nvPr/>
        </p:nvSpPr>
        <p:spPr>
          <a:xfrm>
            <a:off x="10239467" y="2507021"/>
            <a:ext cx="1563066" cy="259045"/>
          </a:xfrm>
          <a:prstGeom prst="rect">
            <a:avLst/>
          </a:prstGeom>
        </p:spPr>
        <p:txBody>
          <a:bodyPr vert="horz" wrap="square" lIns="0" tIns="12700" rIns="0" bIns="0" rtlCol="0">
            <a:spAutoFit/>
          </a:bodyPr>
          <a:lstStyle/>
          <a:p>
            <a:pPr marL="12700">
              <a:lnSpc>
                <a:spcPct val="100000"/>
              </a:lnSpc>
              <a:spcBef>
                <a:spcPts val="100"/>
              </a:spcBef>
            </a:pPr>
            <a:r>
              <a:rPr sz="1600" spc="15" dirty="0">
                <a:solidFill>
                  <a:schemeClr val="tx1">
                    <a:lumMod val="85000"/>
                    <a:lumOff val="15000"/>
                  </a:schemeClr>
                </a:solidFill>
                <a:latin typeface="Arial"/>
                <a:cs typeface="Arial"/>
              </a:rPr>
              <a:t>Thank</a:t>
            </a:r>
            <a:r>
              <a:rPr sz="1600" spc="-120" dirty="0">
                <a:solidFill>
                  <a:schemeClr val="tx1">
                    <a:lumMod val="85000"/>
                    <a:lumOff val="15000"/>
                  </a:schemeClr>
                </a:solidFill>
                <a:latin typeface="Arial"/>
                <a:cs typeface="Arial"/>
              </a:rPr>
              <a:t> </a:t>
            </a:r>
            <a:r>
              <a:rPr sz="1600" spc="40" dirty="0">
                <a:solidFill>
                  <a:schemeClr val="tx1">
                    <a:lumMod val="85000"/>
                    <a:lumOff val="15000"/>
                  </a:schemeClr>
                </a:solidFill>
                <a:latin typeface="Arial"/>
                <a:cs typeface="Arial"/>
              </a:rPr>
              <a:t>you</a:t>
            </a:r>
            <a:endParaRPr sz="1600" dirty="0">
              <a:solidFill>
                <a:schemeClr val="tx1">
                  <a:lumMod val="85000"/>
                  <a:lumOff val="15000"/>
                </a:schemeClr>
              </a:solidFill>
              <a:latin typeface="Arial"/>
              <a:cs typeface="Arial"/>
            </a:endParaRPr>
          </a:p>
        </p:txBody>
      </p:sp>
    </p:spTree>
    <p:extLst>
      <p:ext uri="{BB962C8B-B14F-4D97-AF65-F5344CB8AC3E}">
        <p14:creationId xmlns:p14="http://schemas.microsoft.com/office/powerpoint/2010/main" val="2812382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EC322D-A808-47D3-BE81-60520650344B}"/>
              </a:ext>
            </a:extLst>
          </p:cNvPr>
          <p:cNvSpPr>
            <a:spLocks noGrp="1"/>
          </p:cNvSpPr>
          <p:nvPr>
            <p:ph type="ctrTitle"/>
          </p:nvPr>
        </p:nvSpPr>
        <p:spPr/>
        <p:txBody>
          <a:bodyPr/>
          <a:lstStyle/>
          <a:p>
            <a:pPr marL="12700" marR="5080">
              <a:lnSpc>
                <a:spcPct val="115399"/>
              </a:lnSpc>
              <a:spcBef>
                <a:spcPts val="100"/>
              </a:spcBef>
            </a:pPr>
            <a:r>
              <a:rPr lang="en-US" sz="2400" dirty="0">
                <a:latin typeface="Lato"/>
                <a:cs typeface="Lato"/>
              </a:rPr>
              <a:t>According</a:t>
            </a:r>
            <a:r>
              <a:rPr lang="en-US" sz="2400" spc="-170" dirty="0">
                <a:latin typeface="Lato"/>
                <a:cs typeface="Lato"/>
              </a:rPr>
              <a:t> </a:t>
            </a:r>
            <a:r>
              <a:rPr lang="en-US" sz="2400" dirty="0">
                <a:latin typeface="Lato"/>
                <a:cs typeface="Lato"/>
              </a:rPr>
              <a:t>to</a:t>
            </a:r>
            <a:r>
              <a:rPr lang="en-US" sz="2400" spc="-170" dirty="0">
                <a:latin typeface="Lato"/>
                <a:cs typeface="Lato"/>
              </a:rPr>
              <a:t> </a:t>
            </a:r>
            <a:r>
              <a:rPr lang="en-US" sz="2400" spc="5" dirty="0">
                <a:latin typeface="Lato"/>
                <a:cs typeface="Lato"/>
              </a:rPr>
              <a:t>the</a:t>
            </a:r>
            <a:r>
              <a:rPr lang="en-US" sz="2400" spc="-165" dirty="0">
                <a:latin typeface="Lato"/>
                <a:cs typeface="Lato"/>
              </a:rPr>
              <a:t> </a:t>
            </a:r>
            <a:r>
              <a:rPr lang="en-US" sz="2400" spc="20" dirty="0">
                <a:latin typeface="Lato"/>
                <a:cs typeface="Lato"/>
              </a:rPr>
              <a:t>data</a:t>
            </a:r>
            <a:r>
              <a:rPr lang="en-US" sz="2400" spc="-170" dirty="0">
                <a:latin typeface="Lato"/>
                <a:cs typeface="Lato"/>
              </a:rPr>
              <a:t> </a:t>
            </a:r>
            <a:r>
              <a:rPr lang="en-US" sz="2400" spc="5" dirty="0">
                <a:latin typeface="Lato"/>
                <a:cs typeface="Lato"/>
              </a:rPr>
              <a:t>and</a:t>
            </a:r>
            <a:r>
              <a:rPr lang="en-US" sz="2400" spc="-170" dirty="0">
                <a:latin typeface="Lato"/>
                <a:cs typeface="Lato"/>
              </a:rPr>
              <a:t> </a:t>
            </a:r>
            <a:r>
              <a:rPr lang="en-US" sz="2400" spc="5" dirty="0">
                <a:latin typeface="Lato"/>
                <a:cs typeface="Lato"/>
              </a:rPr>
              <a:t>analysis,</a:t>
            </a:r>
            <a:r>
              <a:rPr lang="en-US" sz="2400" spc="-165" dirty="0">
                <a:latin typeface="Lato"/>
                <a:cs typeface="Lato"/>
              </a:rPr>
              <a:t> we will suggest the family to use our dashboard, more precisely the radar chart to see clearly the municipalities with the best performance and the best infrastructures.  If they need to introduce some others factors </a:t>
            </a:r>
            <a:endParaRPr lang="en-US" sz="2400" dirty="0"/>
          </a:p>
        </p:txBody>
      </p:sp>
      <p:sp>
        <p:nvSpPr>
          <p:cNvPr id="4" name="Subtitle 3">
            <a:extLst>
              <a:ext uri="{FF2B5EF4-FFF2-40B4-BE49-F238E27FC236}">
                <a16:creationId xmlns:a16="http://schemas.microsoft.com/office/drawing/2014/main" id="{1971627B-0264-4217-8926-A465280C2B1A}"/>
              </a:ext>
            </a:extLst>
          </p:cNvPr>
          <p:cNvSpPr>
            <a:spLocks noGrp="1"/>
          </p:cNvSpPr>
          <p:nvPr>
            <p:ph type="subTitle" idx="1"/>
          </p:nvPr>
        </p:nvSpPr>
        <p:spPr>
          <a:xfrm>
            <a:off x="7274144" y="770564"/>
            <a:ext cx="4178808" cy="521208"/>
          </a:xfrm>
        </p:spPr>
        <p:txBody>
          <a:bodyPr/>
          <a:lstStyle/>
          <a:p>
            <a:r>
              <a:rPr lang="en-US" sz="2800" b="1" dirty="0"/>
              <a:t>Recommendations</a:t>
            </a:r>
          </a:p>
        </p:txBody>
      </p:sp>
      <p:pic>
        <p:nvPicPr>
          <p:cNvPr id="6" name="Picture 5">
            <a:extLst>
              <a:ext uri="{FF2B5EF4-FFF2-40B4-BE49-F238E27FC236}">
                <a16:creationId xmlns:a16="http://schemas.microsoft.com/office/drawing/2014/main" id="{E1AE054E-35EF-4910-A5DF-B372A91196C6}"/>
              </a:ext>
            </a:extLst>
          </p:cNvPr>
          <p:cNvPicPr>
            <a:picLocks noChangeAspect="1"/>
          </p:cNvPicPr>
          <p:nvPr/>
        </p:nvPicPr>
        <p:blipFill>
          <a:blip r:embed="rId2"/>
          <a:stretch>
            <a:fillRect/>
          </a:stretch>
        </p:blipFill>
        <p:spPr>
          <a:xfrm>
            <a:off x="739048" y="770564"/>
            <a:ext cx="4379976" cy="4379976"/>
          </a:xfrm>
          <a:prstGeom prst="rect">
            <a:avLst/>
          </a:prstGeom>
        </p:spPr>
      </p:pic>
    </p:spTree>
    <p:extLst>
      <p:ext uri="{BB962C8B-B14F-4D97-AF65-F5344CB8AC3E}">
        <p14:creationId xmlns:p14="http://schemas.microsoft.com/office/powerpoint/2010/main" val="3410363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D40A3F3C-9066-4D19-ABED-3B5B04E0D8F3}"/>
              </a:ext>
            </a:extLst>
          </p:cNvPr>
          <p:cNvSpPr>
            <a:spLocks noGrp="1"/>
          </p:cNvSpPr>
          <p:nvPr>
            <p:ph type="pic" sz="quarter" idx="10"/>
          </p:nvPr>
        </p:nvSpPr>
        <p:spPr>
          <a:xfrm>
            <a:off x="-17259" y="-11251"/>
            <a:ext cx="12192000" cy="6858000"/>
          </a:xfrm>
        </p:spPr>
      </p:sp>
      <p:sp>
        <p:nvSpPr>
          <p:cNvPr id="52" name="Rectangle 51">
            <a:extLst>
              <a:ext uri="{FF2B5EF4-FFF2-40B4-BE49-F238E27FC236}">
                <a16:creationId xmlns:a16="http://schemas.microsoft.com/office/drawing/2014/main" id="{31664CF3-C0D1-4769-8E59-8694AF07951A}"/>
              </a:ext>
              <a:ext uri="{C183D7F6-B498-43B3-948B-1728B52AA6E4}">
                <adec:decorative xmlns:adec="http://schemas.microsoft.com/office/drawing/2017/decorative" val="1"/>
              </a:ext>
            </a:extLst>
          </p:cNvPr>
          <p:cNvSpPr/>
          <p:nvPr/>
        </p:nvSpPr>
        <p:spPr>
          <a:xfrm>
            <a:off x="0" y="-5625"/>
            <a:ext cx="12191999"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69"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accent1">
                <a:lumMod val="7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accent1">
                <a:lumMod val="75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accent1">
                <a:lumMod val="7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2" name="Title 41" descr="title">
            <a:extLst>
              <a:ext uri="{FF2B5EF4-FFF2-40B4-BE49-F238E27FC236}">
                <a16:creationId xmlns:a16="http://schemas.microsoft.com/office/drawing/2014/main" id="{72FCEAE4-FA74-4446-B2F5-9AFA2DA139A2}"/>
              </a:ext>
            </a:extLst>
          </p:cNvPr>
          <p:cNvSpPr>
            <a:spLocks noGrp="1"/>
          </p:cNvSpPr>
          <p:nvPr>
            <p:ph type="ctrTitle"/>
          </p:nvPr>
        </p:nvSpPr>
        <p:spPr>
          <a:xfrm>
            <a:off x="7870809" y="2142271"/>
            <a:ext cx="5578995" cy="879928"/>
          </a:xfrm>
        </p:spPr>
        <p:txBody>
          <a:bodyPr/>
          <a:lstStyle/>
          <a:p>
            <a:r>
              <a:rPr lang="en-US" b="0" dirty="0"/>
              <a:t>THANK YOU</a:t>
            </a:r>
          </a:p>
        </p:txBody>
      </p:sp>
      <p:pic>
        <p:nvPicPr>
          <p:cNvPr id="94" name="Content Placeholder 93" descr="User">
            <a:extLst>
              <a:ext uri="{FF2B5EF4-FFF2-40B4-BE49-F238E27FC236}">
                <a16:creationId xmlns:a16="http://schemas.microsoft.com/office/drawing/2014/main" id="{5AC6F288-703B-45A1-9B56-079BD755B2CB}"/>
              </a:ext>
            </a:extLst>
          </p:cNvPr>
          <p:cNvPicPr>
            <a:picLocks noGrp="1" noChangeAspect="1"/>
          </p:cNvPicPr>
          <p:nvPr>
            <p:ph sz="quarter" idx="22"/>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870809" y="3556690"/>
            <a:ext cx="469813" cy="469812"/>
          </a:xfrm>
        </p:spPr>
      </p:pic>
      <p:sp>
        <p:nvSpPr>
          <p:cNvPr id="80" name="Text Placeholder 79" descr="name of user">
            <a:extLst>
              <a:ext uri="{FF2B5EF4-FFF2-40B4-BE49-F238E27FC236}">
                <a16:creationId xmlns:a16="http://schemas.microsoft.com/office/drawing/2014/main" id="{40F0AA8D-0756-4350-8005-9BCD0DDB3B92}"/>
              </a:ext>
            </a:extLst>
          </p:cNvPr>
          <p:cNvSpPr>
            <a:spLocks noGrp="1"/>
          </p:cNvSpPr>
          <p:nvPr>
            <p:ph type="body" sz="quarter" idx="15"/>
          </p:nvPr>
        </p:nvSpPr>
        <p:spPr>
          <a:xfrm>
            <a:off x="8538804" y="3653097"/>
            <a:ext cx="3695206" cy="276999"/>
          </a:xfrm>
        </p:spPr>
        <p:txBody>
          <a:bodyPr/>
          <a:lstStyle/>
          <a:p>
            <a:r>
              <a:rPr lang="en-US" dirty="0"/>
              <a:t>Linxsly ALEXIS</a:t>
            </a:r>
          </a:p>
        </p:txBody>
      </p:sp>
      <p:cxnSp>
        <p:nvCxnSpPr>
          <p:cNvPr id="131" name="Straight Connector 130">
            <a:extLst>
              <a:ext uri="{FF2B5EF4-FFF2-40B4-BE49-F238E27FC236}">
                <a16:creationId xmlns:a16="http://schemas.microsoft.com/office/drawing/2014/main" id="{8695A66A-1D9E-4D4E-9067-DC97380D3FDF}"/>
              </a:ext>
              <a:ext uri="{C183D7F6-B498-43B3-948B-1728B52AA6E4}">
                <adec:decorative xmlns:adec="http://schemas.microsoft.com/office/drawing/2017/decorative" val="1"/>
              </a:ext>
            </a:extLst>
          </p:cNvPr>
          <p:cNvCxnSpPr/>
          <p:nvPr/>
        </p:nvCxnSpPr>
        <p:spPr>
          <a:xfrm>
            <a:off x="7936330" y="41430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96" name="Content Placeholder 95" descr="Receiver">
            <a:extLst>
              <a:ext uri="{FF2B5EF4-FFF2-40B4-BE49-F238E27FC236}">
                <a16:creationId xmlns:a16="http://schemas.microsoft.com/office/drawing/2014/main" id="{106CDB5A-A67F-441C-894F-3EDD7AD64C9A}"/>
              </a:ext>
            </a:extLst>
          </p:cNvPr>
          <p:cNvPicPr>
            <a:picLocks noGrp="1" noChangeAspect="1"/>
          </p:cNvPicPr>
          <p:nvPr>
            <p:ph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006270" y="4295744"/>
            <a:ext cx="469813" cy="469812"/>
          </a:xfrm>
        </p:spPr>
      </p:pic>
      <p:sp>
        <p:nvSpPr>
          <p:cNvPr id="86" name="Text Placeholder 85" descr="user phone">
            <a:extLst>
              <a:ext uri="{FF2B5EF4-FFF2-40B4-BE49-F238E27FC236}">
                <a16:creationId xmlns:a16="http://schemas.microsoft.com/office/drawing/2014/main" id="{60CCF183-9FEB-4677-9379-BC01A7251D2C}"/>
              </a:ext>
            </a:extLst>
          </p:cNvPr>
          <p:cNvSpPr>
            <a:spLocks noGrp="1"/>
          </p:cNvSpPr>
          <p:nvPr>
            <p:ph type="body" sz="quarter" idx="16"/>
          </p:nvPr>
        </p:nvSpPr>
        <p:spPr>
          <a:xfrm>
            <a:off x="8538804" y="4392151"/>
            <a:ext cx="3695206" cy="276999"/>
          </a:xfrm>
        </p:spPr>
        <p:txBody>
          <a:bodyPr/>
          <a:lstStyle/>
          <a:p>
            <a:r>
              <a:rPr lang="en-US" dirty="0"/>
              <a:t>+509 46976429</a:t>
            </a:r>
          </a:p>
        </p:txBody>
      </p:sp>
      <p:cxnSp>
        <p:nvCxnSpPr>
          <p:cNvPr id="132" name="Straight Connector 131">
            <a:extLst>
              <a:ext uri="{FF2B5EF4-FFF2-40B4-BE49-F238E27FC236}">
                <a16:creationId xmlns:a16="http://schemas.microsoft.com/office/drawing/2014/main" id="{529648F7-20E3-4312-823A-D8265A94AF23}"/>
              </a:ext>
              <a:ext uri="{C183D7F6-B498-43B3-948B-1728B52AA6E4}">
                <adec:decorative xmlns:adec="http://schemas.microsoft.com/office/drawing/2017/decorative" val="1"/>
              </a:ext>
            </a:extLst>
          </p:cNvPr>
          <p:cNvCxnSpPr/>
          <p:nvPr/>
        </p:nvCxnSpPr>
        <p:spPr>
          <a:xfrm>
            <a:off x="7936330" y="48669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98" name="Content Placeholder 97" descr="Envelope">
            <a:extLst>
              <a:ext uri="{FF2B5EF4-FFF2-40B4-BE49-F238E27FC236}">
                <a16:creationId xmlns:a16="http://schemas.microsoft.com/office/drawing/2014/main" id="{0B9C03E0-6367-44D9-A740-AA6436F075E8}"/>
              </a:ext>
            </a:extLst>
          </p:cNvPr>
          <p:cNvPicPr>
            <a:picLocks noGrp="1" noChangeAspect="1"/>
          </p:cNvPicPr>
          <p:nvPr>
            <p:ph sz="quarter" idx="20"/>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870809" y="5034798"/>
            <a:ext cx="469813" cy="469812"/>
          </a:xfrm>
        </p:spPr>
      </p:pic>
      <p:sp>
        <p:nvSpPr>
          <p:cNvPr id="87" name="Text Placeholder 86" descr="user email">
            <a:extLst>
              <a:ext uri="{FF2B5EF4-FFF2-40B4-BE49-F238E27FC236}">
                <a16:creationId xmlns:a16="http://schemas.microsoft.com/office/drawing/2014/main" id="{DF3FE72B-F9BD-472F-A413-71BEEF95F43B}"/>
              </a:ext>
            </a:extLst>
          </p:cNvPr>
          <p:cNvSpPr>
            <a:spLocks noGrp="1"/>
          </p:cNvSpPr>
          <p:nvPr>
            <p:ph type="body" sz="quarter" idx="17"/>
          </p:nvPr>
        </p:nvSpPr>
        <p:spPr>
          <a:xfrm>
            <a:off x="8538804" y="5131205"/>
            <a:ext cx="3695206" cy="276999"/>
          </a:xfrm>
        </p:spPr>
        <p:txBody>
          <a:bodyPr/>
          <a:lstStyle/>
          <a:p>
            <a:r>
              <a:rPr lang="en-US" dirty="0"/>
              <a:t>alexislinxsly@gmail.com</a:t>
            </a:r>
          </a:p>
        </p:txBody>
      </p:sp>
      <p:cxnSp>
        <p:nvCxnSpPr>
          <p:cNvPr id="133" name="Straight Connector 132">
            <a:extLst>
              <a:ext uri="{FF2B5EF4-FFF2-40B4-BE49-F238E27FC236}">
                <a16:creationId xmlns:a16="http://schemas.microsoft.com/office/drawing/2014/main" id="{8F841485-6093-48AB-9892-0FB58675C726}"/>
              </a:ext>
              <a:ext uri="{C183D7F6-B498-43B3-948B-1728B52AA6E4}">
                <adec:decorative xmlns:adec="http://schemas.microsoft.com/office/drawing/2017/decorative" val="1"/>
              </a:ext>
            </a:extLst>
          </p:cNvPr>
          <p:cNvCxnSpPr/>
          <p:nvPr/>
        </p:nvCxnSpPr>
        <p:spPr>
          <a:xfrm>
            <a:off x="7936330" y="5616258"/>
            <a:ext cx="4297680"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14A8231-F459-4EEB-BF11-3745D55D96EB}"/>
              </a:ext>
            </a:extLst>
          </p:cNvPr>
          <p:cNvPicPr>
            <a:picLocks noChangeAspect="1"/>
          </p:cNvPicPr>
          <p:nvPr/>
        </p:nvPicPr>
        <p:blipFill>
          <a:blip r:embed="rId8"/>
          <a:stretch>
            <a:fillRect/>
          </a:stretch>
        </p:blipFill>
        <p:spPr>
          <a:xfrm>
            <a:off x="4651197" y="1860227"/>
            <a:ext cx="2570831" cy="3862737"/>
          </a:xfrm>
          <a:prstGeom prst="rect">
            <a:avLst/>
          </a:prstGeom>
        </p:spPr>
      </p:pic>
    </p:spTree>
    <p:extLst>
      <p:ext uri="{BB962C8B-B14F-4D97-AF65-F5344CB8AC3E}">
        <p14:creationId xmlns:p14="http://schemas.microsoft.com/office/powerpoint/2010/main" val="2674200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80D15F6-545E-4C7C-ABD3-03AE111C0717}"/>
              </a:ext>
            </a:extLst>
          </p:cNvPr>
          <p:cNvSpPr>
            <a:spLocks noGrp="1"/>
          </p:cNvSpPr>
          <p:nvPr>
            <p:ph type="pic" sz="quarter" idx="10"/>
          </p:nvPr>
        </p:nvSpPr>
        <p:spPr/>
      </p:sp>
      <p:sp>
        <p:nvSpPr>
          <p:cNvPr id="5" name="Rectangle 4">
            <a:extLst>
              <a:ext uri="{FF2B5EF4-FFF2-40B4-BE49-F238E27FC236}">
                <a16:creationId xmlns:a16="http://schemas.microsoft.com/office/drawing/2014/main" id="{E97420B3-6370-471B-8F64-2B2D867E868F}"/>
              </a:ext>
              <a:ext uri="{C183D7F6-B498-43B3-948B-1728B52AA6E4}">
                <adec:decorative xmlns:adec="http://schemas.microsoft.com/office/drawing/2017/decorative" val="1"/>
              </a:ext>
            </a:extLst>
          </p:cNvPr>
          <p:cNvSpPr/>
          <p:nvPr/>
        </p:nvSpPr>
        <p:spPr>
          <a:xfrm>
            <a:off x="0" y="-5625"/>
            <a:ext cx="12191999" cy="6857999"/>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C7457EE6-92D0-43D8-B0A3-02E9516F86F3}"/>
              </a:ext>
            </a:extLst>
          </p:cNvPr>
          <p:cNvSpPr>
            <a:spLocks noGrp="1"/>
          </p:cNvSpPr>
          <p:nvPr>
            <p:ph type="ctrTitle"/>
          </p:nvPr>
        </p:nvSpPr>
        <p:spPr>
          <a:xfrm>
            <a:off x="3888179" y="2000232"/>
            <a:ext cx="5330038" cy="1746504"/>
          </a:xfrm>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dirty="0">
                <a:ln/>
                <a:solidFill>
                  <a:schemeClr val="accent3"/>
                </a:solidFill>
              </a:rPr>
              <a:t>QUESTIONS?</a:t>
            </a:r>
          </a:p>
        </p:txBody>
      </p:sp>
    </p:spTree>
    <p:extLst>
      <p:ext uri="{BB962C8B-B14F-4D97-AF65-F5344CB8AC3E}">
        <p14:creationId xmlns:p14="http://schemas.microsoft.com/office/powerpoint/2010/main" val="248352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group of students at a table studying in the library">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grpSp>
        <p:nvGrpSpPr>
          <p:cNvPr id="3" name="Group 2">
            <a:extLst>
              <a:ext uri="{FF2B5EF4-FFF2-40B4-BE49-F238E27FC236}">
                <a16:creationId xmlns:a16="http://schemas.microsoft.com/office/drawing/2014/main" id="{B96D2D9B-E0B9-499F-9404-108DB59E4502}"/>
              </a:ext>
              <a:ext uri="{C183D7F6-B498-43B3-948B-1728B52AA6E4}">
                <adec:decorative xmlns:adec="http://schemas.microsoft.com/office/drawing/2017/decorative" val="1"/>
              </a:ext>
            </a:extLst>
          </p:cNvPr>
          <p:cNvGrpSpPr/>
          <p:nvPr/>
        </p:nvGrpSpPr>
        <p:grpSpPr>
          <a:xfrm>
            <a:off x="0" y="0"/>
            <a:ext cx="6957056" cy="6858000"/>
            <a:chOff x="0" y="0"/>
            <a:chExt cx="6957056" cy="6858000"/>
          </a:xfrm>
        </p:grpSpPr>
        <p:sp>
          <p:nvSpPr>
            <p:cNvPr id="33" name="Parallelogram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C6577883-A694-450C-A2C7-C9C8A85D9915}"/>
                </a:ext>
              </a:extLst>
            </p:cNvPr>
            <p:cNvSpPr/>
            <p:nvPr/>
          </p:nvSpPr>
          <p:spPr>
            <a:xfrm flipH="1" flipV="1">
              <a:off x="0" y="4457696"/>
              <a:ext cx="6267450"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1" name="Title 30" descr="title">
            <a:extLst>
              <a:ext uri="{FF2B5EF4-FFF2-40B4-BE49-F238E27FC236}">
                <a16:creationId xmlns:a16="http://schemas.microsoft.com/office/drawing/2014/main" id="{9284195F-D106-45D8-ABAA-959FA68948B0}"/>
              </a:ext>
            </a:extLst>
          </p:cNvPr>
          <p:cNvSpPr>
            <a:spLocks noGrp="1"/>
          </p:cNvSpPr>
          <p:nvPr>
            <p:ph type="ctrTitle"/>
          </p:nvPr>
        </p:nvSpPr>
        <p:spPr>
          <a:xfrm>
            <a:off x="231353" y="2657958"/>
            <a:ext cx="5330038" cy="2634273"/>
          </a:xfrm>
        </p:spPr>
        <p:txBody>
          <a:bodyPr/>
          <a:lstStyle/>
          <a:p>
            <a:r>
              <a:rPr lang="en-US" dirty="0"/>
              <a:t>Introduction</a:t>
            </a:r>
          </a:p>
        </p:txBody>
      </p:sp>
    </p:spTree>
    <p:extLst>
      <p:ext uri="{BB962C8B-B14F-4D97-AF65-F5344CB8AC3E}">
        <p14:creationId xmlns:p14="http://schemas.microsoft.com/office/powerpoint/2010/main" val="236657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rial view of boy sitting at his laptop">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b="1" dirty="0"/>
              <a:t>Story Telling</a:t>
            </a:r>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47699" y="1253067"/>
            <a:ext cx="5922433" cy="4833412"/>
          </a:xfrm>
        </p:spPr>
        <p:txBody>
          <a:bodyPr/>
          <a:lstStyle/>
          <a:p>
            <a:r>
              <a:rPr lang="en-US" sz="2400" dirty="0"/>
              <a:t>You live with a family? You have children? Brothers? Sisters?</a:t>
            </a:r>
          </a:p>
          <a:p>
            <a:r>
              <a:rPr lang="en-US" sz="2400" dirty="0"/>
              <a:t>You have to move on with your family from a department to another one? What about your children’s career? Which school would you choose for them?</a:t>
            </a:r>
          </a:p>
          <a:p>
            <a:r>
              <a:rPr lang="en-US" sz="2400" dirty="0"/>
              <a:t>So many unanswered questions... Perhaps due to a lack of information about the infrastructure of the schools or a lack of knowledge about their performance... </a:t>
            </a:r>
          </a:p>
          <a:p>
            <a:r>
              <a:rPr lang="en-US" sz="2400" dirty="0"/>
              <a:t>What will you prioritize? Infrastructure or results? Or maybe both?</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lide Number Placeholder 5" descr="Slide number">
            <a:extLst>
              <a:ext uri="{FF2B5EF4-FFF2-40B4-BE49-F238E27FC236}">
                <a16:creationId xmlns:a16="http://schemas.microsoft.com/office/drawing/2014/main" id="{11457662-C1A5-4B93-8E30-88025E27C462}"/>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4</a:t>
            </a:fld>
            <a:endParaRPr lang="en-US" sz="1200" dirty="0">
              <a:solidFill>
                <a:schemeClr val="bg1"/>
              </a:solidFill>
            </a:endParaRPr>
          </a:p>
        </p:txBody>
      </p:sp>
    </p:spTree>
    <p:extLst>
      <p:ext uri="{BB962C8B-B14F-4D97-AF65-F5344CB8AC3E}">
        <p14:creationId xmlns:p14="http://schemas.microsoft.com/office/powerpoint/2010/main" val="3207125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boy walking with a bookbag and bike">
            <a:extLst>
              <a:ext uri="{FF2B5EF4-FFF2-40B4-BE49-F238E27FC236}">
                <a16:creationId xmlns:a16="http://schemas.microsoft.com/office/drawing/2014/main" id="{3111B687-3781-4457-A624-86311FC69082}"/>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6836125" y="0"/>
            <a:ext cx="5355875" cy="6858000"/>
          </a:xfrm>
        </p:spPr>
      </p:pic>
      <p:sp>
        <p:nvSpPr>
          <p:cNvPr id="4" name="Title 3" descr="Title">
            <a:extLst>
              <a:ext uri="{FF2B5EF4-FFF2-40B4-BE49-F238E27FC236}">
                <a16:creationId xmlns:a16="http://schemas.microsoft.com/office/drawing/2014/main" id="{DFF36EE7-AE57-42F4-ACA9-A328C1F4EA02}"/>
              </a:ext>
            </a:extLst>
          </p:cNvPr>
          <p:cNvSpPr>
            <a:spLocks noGrp="1"/>
          </p:cNvSpPr>
          <p:nvPr>
            <p:ph type="title"/>
          </p:nvPr>
        </p:nvSpPr>
        <p:spPr/>
        <p:txBody>
          <a:bodyPr/>
          <a:lstStyle/>
          <a:p>
            <a:r>
              <a:rPr lang="en-US" sz="3200" b="1" dirty="0"/>
              <a:t>Problems to be solved</a:t>
            </a:r>
            <a:br>
              <a:rPr lang="en-US" dirty="0"/>
            </a:br>
            <a:endParaRPr lang="en-US" dirty="0"/>
          </a:p>
        </p:txBody>
      </p:sp>
      <p:sp>
        <p:nvSpPr>
          <p:cNvPr id="23" name="Text Placeholder 22" descr="content block 1">
            <a:extLst>
              <a:ext uri="{FF2B5EF4-FFF2-40B4-BE49-F238E27FC236}">
                <a16:creationId xmlns:a16="http://schemas.microsoft.com/office/drawing/2014/main" id="{B88939B0-5B9A-4423-AFD1-CF6B22268795}"/>
              </a:ext>
            </a:extLst>
          </p:cNvPr>
          <p:cNvSpPr>
            <a:spLocks noGrp="1"/>
          </p:cNvSpPr>
          <p:nvPr>
            <p:ph type="body" sz="quarter" idx="11"/>
          </p:nvPr>
        </p:nvSpPr>
        <p:spPr>
          <a:xfrm>
            <a:off x="647699" y="1344507"/>
            <a:ext cx="5688609" cy="4741971"/>
          </a:xfrm>
        </p:spPr>
        <p:txBody>
          <a:bodyPr/>
          <a:lstStyle/>
          <a:p>
            <a:r>
              <a:rPr lang="en-US" sz="2800" dirty="0"/>
              <a:t>We would like to rank the schools according to their vulnerability in relation to their infrastructure and their level of performance...</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descr="Slide number">
            <a:extLst>
              <a:ext uri="{FF2B5EF4-FFF2-40B4-BE49-F238E27FC236}">
                <a16:creationId xmlns:a16="http://schemas.microsoft.com/office/drawing/2014/main" id="{79161314-0A22-4109-A2B1-41E87EFE1E18}"/>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5</a:t>
            </a:fld>
            <a:endParaRPr lang="en-US" sz="1200" dirty="0">
              <a:solidFill>
                <a:schemeClr val="bg1"/>
              </a:solidFill>
            </a:endParaRPr>
          </a:p>
        </p:txBody>
      </p:sp>
    </p:spTree>
    <p:extLst>
      <p:ext uri="{BB962C8B-B14F-4D97-AF65-F5344CB8AC3E}">
        <p14:creationId xmlns:p14="http://schemas.microsoft.com/office/powerpoint/2010/main" val="2118823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wo boys overlooking the side of a bridge.">
            <a:extLst>
              <a:ext uri="{FF2B5EF4-FFF2-40B4-BE49-F238E27FC236}">
                <a16:creationId xmlns:a16="http://schemas.microsoft.com/office/drawing/2014/main" id="{B4DB50D3-94C9-4471-8076-F037B6C11D8A}"/>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1" y="0"/>
            <a:ext cx="12192000" cy="6858000"/>
          </a:xfrm>
        </p:spPr>
      </p:pic>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40" name="Content Placeholder 79" descr="Open Book">
            <a:extLst>
              <a:ext uri="{FF2B5EF4-FFF2-40B4-BE49-F238E27FC236}">
                <a16:creationId xmlns:a16="http://schemas.microsoft.com/office/drawing/2014/main" id="{C997398D-3BA0-47F4-93CE-55576CE45E21}"/>
              </a:ext>
            </a:extLst>
          </p:cNvPr>
          <p:cNvPicPr>
            <a:picLocks noGrp="1" noChangeAspect="1"/>
          </p:cNvPicPr>
          <p:nvPr>
            <p:ph sz="quarter" idx="13"/>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8502" y="853440"/>
            <a:ext cx="548640" cy="548640"/>
          </a:xfrm>
        </p:spPr>
      </p:pic>
      <p:sp>
        <p:nvSpPr>
          <p:cNvPr id="31" name="Text Placeholder 30" descr="Slide content">
            <a:extLst>
              <a:ext uri="{FF2B5EF4-FFF2-40B4-BE49-F238E27FC236}">
                <a16:creationId xmlns:a16="http://schemas.microsoft.com/office/drawing/2014/main" id="{A7DE1A1C-1BA0-439B-99B1-C80C5806DEFB}"/>
              </a:ext>
            </a:extLst>
          </p:cNvPr>
          <p:cNvSpPr>
            <a:spLocks noGrp="1"/>
          </p:cNvSpPr>
          <p:nvPr>
            <p:ph type="body" sz="quarter" idx="11"/>
          </p:nvPr>
        </p:nvSpPr>
        <p:spPr>
          <a:xfrm>
            <a:off x="839663" y="853440"/>
            <a:ext cx="4104869" cy="5141599"/>
          </a:xfrm>
        </p:spPr>
        <p:txBody>
          <a:bodyPr/>
          <a:lstStyle/>
          <a:p>
            <a:pPr marL="0" indent="0" algn="just">
              <a:buNone/>
            </a:pPr>
            <a:r>
              <a:rPr lang="en-US" sz="2400" b="1" dirty="0"/>
              <a:t>Firstly, we will create a score to classify the schools into three classes. After that we will classify the schools into different clusters while defining the characteristics of each cluster. And create a dashboard allowing users to better visualize the different profiles. That is to say, a family that moves to a department that is in this list, it will know which commune has the best schools according to the parameters of the cluster.</a:t>
            </a:r>
          </a:p>
          <a:p>
            <a:endParaRPr lang="en-US" dirty="0"/>
          </a:p>
        </p:txBody>
      </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Slide Number Placeholder 5" descr="Slide number">
            <a:extLst>
              <a:ext uri="{FF2B5EF4-FFF2-40B4-BE49-F238E27FC236}">
                <a16:creationId xmlns:a16="http://schemas.microsoft.com/office/drawing/2014/main" id="{0FD571BD-7BCF-4777-BAD5-51B3EB30BBF7}"/>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6</a:t>
            </a:fld>
            <a:endParaRPr lang="en-US" sz="1200" dirty="0">
              <a:solidFill>
                <a:schemeClr val="bg1"/>
              </a:solidFill>
            </a:endParaRPr>
          </a:p>
        </p:txBody>
      </p:sp>
    </p:spTree>
    <p:extLst>
      <p:ext uri="{BB962C8B-B14F-4D97-AF65-F5344CB8AC3E}">
        <p14:creationId xmlns:p14="http://schemas.microsoft.com/office/powerpoint/2010/main" val="342267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rial view of spiral staircase">
            <a:extLst>
              <a:ext uri="{FF2B5EF4-FFF2-40B4-BE49-F238E27FC236}">
                <a16:creationId xmlns:a16="http://schemas.microsoft.com/office/drawing/2014/main" id="{FEB910A3-4C94-4A0C-AC72-88985A7BA967}"/>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6" name="Picture Placeholder 5" descr="open book with audience watching play in background">
            <a:extLst>
              <a:ext uri="{FF2B5EF4-FFF2-40B4-BE49-F238E27FC236}">
                <a16:creationId xmlns:a16="http://schemas.microsoft.com/office/drawing/2014/main" id="{F3CDF219-49E5-41A1-BBF1-50A401635A27}"/>
              </a:ext>
            </a:extLst>
          </p:cNvPr>
          <p:cNvPicPr>
            <a:picLocks noGrp="1" noChangeAspect="1"/>
          </p:cNvPicPr>
          <p:nvPr>
            <p:ph type="pic" sz="quarter" idx="12"/>
          </p:nvPr>
        </p:nvPicPr>
        <p:blipFill>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0"/>
            <a:ext cx="8087304" cy="6858000"/>
          </a:xfrm>
        </p:spPr>
      </p:pic>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463853" y="271468"/>
            <a:ext cx="5005614" cy="822960"/>
          </a:xfrm>
        </p:spPr>
        <p:txBody>
          <a:bodyPr/>
          <a:lstStyle/>
          <a:p>
            <a:r>
              <a:rPr lang="en-US" sz="3200" b="1" dirty="0">
                <a:solidFill>
                  <a:schemeClr val="bg1"/>
                </a:solidFill>
              </a:rPr>
              <a:t>Target audience</a:t>
            </a:r>
          </a:p>
        </p:txBody>
      </p:sp>
      <p:sp>
        <p:nvSpPr>
          <p:cNvPr id="34" name="Text Placeholder 33" descr="slide content block">
            <a:extLst>
              <a:ext uri="{FF2B5EF4-FFF2-40B4-BE49-F238E27FC236}">
                <a16:creationId xmlns:a16="http://schemas.microsoft.com/office/drawing/2014/main" id="{859D862E-AE8E-482F-9E23-3C096FF03E54}"/>
              </a:ext>
            </a:extLst>
          </p:cNvPr>
          <p:cNvSpPr>
            <a:spLocks noGrp="1"/>
          </p:cNvSpPr>
          <p:nvPr>
            <p:ph type="body" sz="quarter" idx="11"/>
          </p:nvPr>
        </p:nvSpPr>
        <p:spPr>
          <a:xfrm>
            <a:off x="368300" y="838724"/>
            <a:ext cx="5727700" cy="4149784"/>
          </a:xfrm>
        </p:spPr>
        <p:txBody>
          <a:bodyPr/>
          <a:lstStyle/>
          <a:p>
            <a:pPr algn="just"/>
            <a:r>
              <a:rPr lang="en-US" sz="2000" dirty="0">
                <a:solidFill>
                  <a:schemeClr val="bg1"/>
                </a:solidFill>
              </a:rPr>
              <a:t>First of all, we intend to help families who migrate and feel concerned about their children's education. They will be the first to benefit the results of this research. </a:t>
            </a:r>
          </a:p>
          <a:p>
            <a:pPr algn="just"/>
            <a:r>
              <a:rPr lang="en-US" sz="2000" dirty="0">
                <a:solidFill>
                  <a:schemeClr val="bg1"/>
                </a:solidFill>
              </a:rPr>
              <a:t>There is also the government (MENFP) which can also use these results to give grants, depending on the vulnerability of the schools. Assuming that there is some relationships between infrastructure and student outcomes, the state could provide grants and subsidies to the lowest performing schools.</a:t>
            </a:r>
          </a:p>
          <a:p>
            <a:pPr algn="just"/>
            <a:endParaRPr lang="en-US" sz="2000" dirty="0">
              <a:solidFill>
                <a:schemeClr val="bg1"/>
              </a:solidFill>
            </a:endParaRPr>
          </a:p>
          <a:p>
            <a:pPr algn="just"/>
            <a:r>
              <a:rPr lang="en-US" sz="2000" dirty="0">
                <a:solidFill>
                  <a:schemeClr val="bg1"/>
                </a:solidFill>
              </a:rPr>
              <a:t>.</a:t>
            </a:r>
          </a:p>
          <a:p>
            <a:endParaRPr lang="en-US" sz="2000" dirty="0">
              <a:solidFill>
                <a:schemeClr val="bg1"/>
              </a:solidFill>
            </a:endParaRPr>
          </a:p>
          <a:p>
            <a:endParaRPr lang="en-US" sz="2000" dirty="0">
              <a:solidFill>
                <a:schemeClr val="bg1"/>
              </a:solidFill>
            </a:endParaRPr>
          </a:p>
        </p:txBody>
      </p:sp>
      <p:sp>
        <p:nvSpPr>
          <p:cNvPr id="8" name="Rectangle 7">
            <a:extLst>
              <a:ext uri="{FF2B5EF4-FFF2-40B4-BE49-F238E27FC236}">
                <a16:creationId xmlns:a16="http://schemas.microsoft.com/office/drawing/2014/main" id="{4E4A96D9-2D70-4D9E-B61C-9B23F3FD5161}"/>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5" descr="slide number">
            <a:extLst>
              <a:ext uri="{FF2B5EF4-FFF2-40B4-BE49-F238E27FC236}">
                <a16:creationId xmlns:a16="http://schemas.microsoft.com/office/drawing/2014/main" id="{D65CFEB2-BC19-4647-937B-40854EE88A8C}"/>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7</a:t>
            </a:fld>
            <a:endParaRPr lang="en-US" sz="1200" dirty="0">
              <a:solidFill>
                <a:schemeClr val="bg1"/>
              </a:solidFill>
            </a:endParaRPr>
          </a:p>
        </p:txBody>
      </p:sp>
    </p:spTree>
    <p:extLst>
      <p:ext uri="{BB962C8B-B14F-4D97-AF65-F5344CB8AC3E}">
        <p14:creationId xmlns:p14="http://schemas.microsoft.com/office/powerpoint/2010/main" val="3077312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close up of clock">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464300" y="0"/>
            <a:ext cx="5727700" cy="6858000"/>
          </a:xfrm>
        </p:spPr>
      </p:pic>
      <p:pic>
        <p:nvPicPr>
          <p:cNvPr id="5" name="Picture Placeholder 4" descr="girl with headphones, backpack, and stack of binders/books">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rotWithShape="1">
          <a:blip r:embed="rId3" cstate="email">
            <a:extLst>
              <a:ext uri="{28A0092B-C50C-407E-A947-70E740481C1C}">
                <a14:useLocalDpi xmlns:a14="http://schemas.microsoft.com/office/drawing/2010/main"/>
              </a:ext>
            </a:extLst>
          </a:blip>
          <a:srcRect/>
          <a:stretch/>
        </p:blipFill>
        <p:spPr>
          <a:xfrm>
            <a:off x="0" y="0"/>
            <a:ext cx="8087304" cy="6858000"/>
          </a:xfrm>
        </p:spPr>
      </p:pic>
      <p:grpSp>
        <p:nvGrpSpPr>
          <p:cNvPr id="9" name="Group 8">
            <a:extLst>
              <a:ext uri="{FF2B5EF4-FFF2-40B4-BE49-F238E27FC236}">
                <a16:creationId xmlns:a16="http://schemas.microsoft.com/office/drawing/2014/main" id="{E7969C14-1078-4610-9BC5-74119C9B87BE}"/>
              </a:ext>
              <a:ext uri="{C183D7F6-B498-43B3-948B-1728B52AA6E4}">
                <adec:decorative xmlns:adec="http://schemas.microsoft.com/office/drawing/2017/decorative" val="1"/>
              </a:ext>
            </a:extLst>
          </p:cNvPr>
          <p:cNvGrpSpPr/>
          <p:nvPr/>
        </p:nvGrpSpPr>
        <p:grpSpPr>
          <a:xfrm>
            <a:off x="0" y="3808320"/>
            <a:ext cx="7833208" cy="2547440"/>
            <a:chOff x="0" y="3808320"/>
            <a:chExt cx="7833208" cy="2547440"/>
          </a:xfrm>
        </p:grpSpPr>
        <p:sp>
          <p:nvSpPr>
            <p:cNvPr id="10" name="Freeform: Shape 9">
              <a:extLst>
                <a:ext uri="{FF2B5EF4-FFF2-40B4-BE49-F238E27FC236}">
                  <a16:creationId xmlns:a16="http://schemas.microsoft.com/office/drawing/2014/main" id="{E531D018-EFA3-4346-AB80-7CE436393D9E}"/>
                </a:ext>
                <a:ext uri="{C183D7F6-B498-43B3-948B-1728B52AA6E4}">
                  <adec:decorative xmlns:adec="http://schemas.microsoft.com/office/drawing/2017/decorative" val="1"/>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FA9D7AC8-80D5-49DC-A585-FCFFA6CA4B66}"/>
                </a:ext>
                <a:ext uri="{C183D7F6-B498-43B3-948B-1728B52AA6E4}">
                  <adec:decorative xmlns:adec="http://schemas.microsoft.com/office/drawing/2017/decorative" val="1"/>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3" name="Title 32" descr="title">
            <a:extLst>
              <a:ext uri="{FF2B5EF4-FFF2-40B4-BE49-F238E27FC236}">
                <a16:creationId xmlns:a16="http://schemas.microsoft.com/office/drawing/2014/main" id="{18CDD97B-6E25-4FB4-B239-493E54AA0830}"/>
              </a:ext>
            </a:extLst>
          </p:cNvPr>
          <p:cNvSpPr>
            <a:spLocks noGrp="1"/>
          </p:cNvSpPr>
          <p:nvPr>
            <p:ph type="title"/>
          </p:nvPr>
        </p:nvSpPr>
        <p:spPr>
          <a:xfrm>
            <a:off x="1540845" y="217787"/>
            <a:ext cx="5005614" cy="822960"/>
          </a:xfrm>
        </p:spPr>
        <p:txBody>
          <a:bodyPr/>
          <a:lstStyle/>
          <a:p>
            <a:pPr algn="ctr"/>
            <a:r>
              <a:rPr lang="en-US" sz="3200" b="1" dirty="0">
                <a:solidFill>
                  <a:schemeClr val="bg1"/>
                </a:solidFill>
                <a:highlight>
                  <a:srgbClr val="0D3047"/>
                </a:highlight>
              </a:rPr>
              <a:t>Data Source</a:t>
            </a: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p:txBody>
      </p:sp>
      <p:sp>
        <p:nvSpPr>
          <p:cNvPr id="34" name="Text Placeholder 33" descr="slide content">
            <a:extLst>
              <a:ext uri="{FF2B5EF4-FFF2-40B4-BE49-F238E27FC236}">
                <a16:creationId xmlns:a16="http://schemas.microsoft.com/office/drawing/2014/main" id="{859D862E-AE8E-482F-9E23-3C096FF03E54}"/>
              </a:ext>
            </a:extLst>
          </p:cNvPr>
          <p:cNvSpPr>
            <a:spLocks noGrp="1"/>
          </p:cNvSpPr>
          <p:nvPr>
            <p:ph type="body" sz="quarter" idx="11"/>
          </p:nvPr>
        </p:nvSpPr>
        <p:spPr>
          <a:xfrm>
            <a:off x="451835" y="4347320"/>
            <a:ext cx="5005614" cy="1005840"/>
          </a:xfrm>
        </p:spPr>
        <p:txBody>
          <a:bodyPr/>
          <a:lstStyle/>
          <a:p>
            <a:pPr algn="just"/>
            <a:r>
              <a:rPr lang="en-US" sz="2400" dirty="0">
                <a:solidFill>
                  <a:schemeClr val="bg1"/>
                </a:solidFill>
              </a:rPr>
              <a:t>The data we used comes from the MENFP database, via </a:t>
            </a:r>
            <a:r>
              <a:rPr lang="en-US" sz="2400" dirty="0" err="1">
                <a:solidFill>
                  <a:schemeClr val="bg1"/>
                </a:solidFill>
              </a:rPr>
              <a:t>Ayiti</a:t>
            </a:r>
            <a:r>
              <a:rPr lang="en-US" sz="2400" dirty="0">
                <a:solidFill>
                  <a:schemeClr val="bg1"/>
                </a:solidFill>
              </a:rPr>
              <a:t> Analytics. And they include the number of schools per municipality, infrastructure, student results, school information.</a:t>
            </a:r>
          </a:p>
        </p:txBody>
      </p:sp>
      <p:sp>
        <p:nvSpPr>
          <p:cNvPr id="14" name="Rectangle 13">
            <a:extLst>
              <a:ext uri="{FF2B5EF4-FFF2-40B4-BE49-F238E27FC236}">
                <a16:creationId xmlns:a16="http://schemas.microsoft.com/office/drawing/2014/main" id="{C862BC4D-BD7A-417E-A34A-59CE4D4A6AC8}"/>
              </a:ext>
              <a:ext uri="{C183D7F6-B498-43B3-948B-1728B52AA6E4}">
                <adec:decorative xmlns:adec="http://schemas.microsoft.com/office/drawing/2017/decorative" val="1"/>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 uri="{C183D7F6-B498-43B3-948B-1728B52AA6E4}">
                <adec:decorative xmlns:adec="http://schemas.microsoft.com/office/drawing/2017/decorative" val="1"/>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descr="slide number">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8</a:t>
            </a:fld>
            <a:endParaRPr lang="en-US" sz="1200" dirty="0">
              <a:solidFill>
                <a:schemeClr val="bg1"/>
              </a:solidFill>
            </a:endParaRPr>
          </a:p>
        </p:txBody>
      </p:sp>
      <p:sp>
        <p:nvSpPr>
          <p:cNvPr id="13" name="object 6">
            <a:extLst>
              <a:ext uri="{FF2B5EF4-FFF2-40B4-BE49-F238E27FC236}">
                <a16:creationId xmlns:a16="http://schemas.microsoft.com/office/drawing/2014/main" id="{7A4D2860-8B0F-4177-B5E5-A66576EFB42C}"/>
              </a:ext>
            </a:extLst>
          </p:cNvPr>
          <p:cNvSpPr txBox="1"/>
          <p:nvPr/>
        </p:nvSpPr>
        <p:spPr>
          <a:xfrm>
            <a:off x="8840059" y="4234008"/>
            <a:ext cx="1824802" cy="1649553"/>
          </a:xfrm>
          <a:prstGeom prst="rect">
            <a:avLst/>
          </a:prstGeom>
        </p:spPr>
        <p:txBody>
          <a:bodyPr vert="horz" wrap="square" lIns="0" tIns="26034" rIns="0" bIns="0" rtlCol="0">
            <a:spAutoFit/>
          </a:bodyPr>
          <a:lstStyle/>
          <a:p>
            <a:pPr algn="ctr">
              <a:lnSpc>
                <a:spcPct val="100000"/>
              </a:lnSpc>
              <a:spcBef>
                <a:spcPts val="204"/>
              </a:spcBef>
            </a:pPr>
            <a:r>
              <a:rPr sz="900" b="1" spc="-5" dirty="0">
                <a:solidFill>
                  <a:srgbClr val="1A9987"/>
                </a:solidFill>
                <a:latin typeface="Lato"/>
                <a:cs typeface="Lato"/>
              </a:rPr>
              <a:t>Source</a:t>
            </a:r>
            <a:endParaRPr sz="900" dirty="0">
              <a:latin typeface="Lato"/>
              <a:cs typeface="Lato"/>
            </a:endParaRPr>
          </a:p>
          <a:p>
            <a:pPr algn="ctr">
              <a:lnSpc>
                <a:spcPct val="100000"/>
              </a:lnSpc>
              <a:spcBef>
                <a:spcPts val="655"/>
              </a:spcBef>
            </a:pPr>
            <a:r>
              <a:rPr sz="5400" b="1" spc="15" dirty="0">
                <a:solidFill>
                  <a:srgbClr val="1A9987"/>
                </a:solidFill>
                <a:latin typeface="Lato"/>
                <a:cs typeface="Lato"/>
              </a:rPr>
              <a:t>690K</a:t>
            </a:r>
            <a:endParaRPr sz="5400" dirty="0">
              <a:latin typeface="Lato"/>
              <a:cs typeface="Lato"/>
            </a:endParaRPr>
          </a:p>
          <a:p>
            <a:pPr marL="12700" marR="5080" algn="ctr">
              <a:lnSpc>
                <a:spcPct val="115399"/>
              </a:lnSpc>
              <a:spcBef>
                <a:spcPts val="730"/>
              </a:spcBef>
            </a:pPr>
            <a:r>
              <a:rPr sz="1400" b="1" dirty="0">
                <a:solidFill>
                  <a:srgbClr val="1A9987"/>
                </a:solidFill>
                <a:latin typeface="Lato"/>
                <a:cs typeface="Lato"/>
              </a:rPr>
              <a:t>Ayiti </a:t>
            </a:r>
            <a:r>
              <a:rPr sz="1400" b="1" spc="10" dirty="0">
                <a:solidFill>
                  <a:srgbClr val="1A9987"/>
                </a:solidFill>
                <a:latin typeface="Lato"/>
                <a:cs typeface="Lato"/>
              </a:rPr>
              <a:t>Analytics</a:t>
            </a:r>
            <a:r>
              <a:rPr sz="1400" b="1" spc="-165" dirty="0">
                <a:solidFill>
                  <a:srgbClr val="1A9987"/>
                </a:solidFill>
                <a:latin typeface="Lato"/>
                <a:cs typeface="Lato"/>
              </a:rPr>
              <a:t> </a:t>
            </a:r>
            <a:r>
              <a:rPr lang="en-US" sz="1400" b="1" spc="5" dirty="0">
                <a:solidFill>
                  <a:srgbClr val="1A9987"/>
                </a:solidFill>
                <a:latin typeface="Lato"/>
                <a:cs typeface="Lato"/>
              </a:rPr>
              <a:t> dataset</a:t>
            </a:r>
            <a:endParaRPr sz="1400" dirty="0">
              <a:latin typeface="Lato"/>
              <a:cs typeface="Lato"/>
            </a:endParaRPr>
          </a:p>
        </p:txBody>
      </p:sp>
      <p:sp>
        <p:nvSpPr>
          <p:cNvPr id="2" name="Rectangle 1">
            <a:extLst>
              <a:ext uri="{FF2B5EF4-FFF2-40B4-BE49-F238E27FC236}">
                <a16:creationId xmlns:a16="http://schemas.microsoft.com/office/drawing/2014/main" id="{770EBCAF-32AE-43D6-B7AC-5D363E7AFA9C}"/>
              </a:ext>
            </a:extLst>
          </p:cNvPr>
          <p:cNvSpPr/>
          <p:nvPr/>
        </p:nvSpPr>
        <p:spPr>
          <a:xfrm>
            <a:off x="8840059" y="3928533"/>
            <a:ext cx="1824802" cy="20164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object 10">
            <a:extLst>
              <a:ext uri="{FF2B5EF4-FFF2-40B4-BE49-F238E27FC236}">
                <a16:creationId xmlns:a16="http://schemas.microsoft.com/office/drawing/2014/main" id="{8488890F-C2F4-4276-BC7B-A8C0479ADAE0}"/>
              </a:ext>
            </a:extLst>
          </p:cNvPr>
          <p:cNvSpPr/>
          <p:nvPr/>
        </p:nvSpPr>
        <p:spPr>
          <a:xfrm>
            <a:off x="8873067" y="4478691"/>
            <a:ext cx="1791794" cy="74309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24334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F03697E5-D2AB-40F8-8350-CBFBE24F923B}"/>
              </a:ext>
            </a:extLst>
          </p:cNvPr>
          <p:cNvSpPr txBox="1">
            <a:spLocks/>
          </p:cNvSpPr>
          <p:nvPr/>
        </p:nvSpPr>
        <p:spPr>
          <a:xfrm>
            <a:off x="802473" y="1391380"/>
            <a:ext cx="2139950" cy="443711"/>
          </a:xfrm>
          <a:prstGeom prst="rect">
            <a:avLst/>
          </a:prstGeom>
        </p:spPr>
        <p:txBody>
          <a:bodyPr vert="horz" wrap="square" lIns="0" tIns="12700" rIns="0" bIns="0" rtlCol="0" anchor="t">
            <a:spAutoFit/>
          </a:bodyPr>
          <a:lstStyle>
            <a:lvl1pPr algn="l" defTabSz="914400" rtl="0" eaLnBrk="1" latinLnBrk="0" hangingPunct="1">
              <a:lnSpc>
                <a:spcPct val="90000"/>
              </a:lnSpc>
              <a:spcBef>
                <a:spcPct val="0"/>
              </a:spcBef>
              <a:buNone/>
              <a:defRPr lang="en-GB" sz="2400" kern="1200">
                <a:solidFill>
                  <a:schemeClr val="tx1"/>
                </a:solidFill>
                <a:latin typeface="Corbel" panose="020B0503020204020204" pitchFamily="34" charset="0"/>
                <a:ea typeface="+mj-ea"/>
                <a:cs typeface="+mj-cs"/>
              </a:defRPr>
            </a:lvl1pPr>
          </a:lstStyle>
          <a:p>
            <a:pPr marL="12700">
              <a:lnSpc>
                <a:spcPct val="100000"/>
              </a:lnSpc>
              <a:spcBef>
                <a:spcPts val="100"/>
              </a:spcBef>
            </a:pPr>
            <a:r>
              <a:rPr lang="en-US" sz="2800" b="1" spc="55" dirty="0">
                <a:solidFill>
                  <a:srgbClr val="1A1A1A"/>
                </a:solidFill>
              </a:rPr>
              <a:t>M</a:t>
            </a:r>
            <a:r>
              <a:rPr lang="en-US" sz="2800" b="1" spc="95" dirty="0">
                <a:solidFill>
                  <a:srgbClr val="1A1A1A"/>
                </a:solidFill>
              </a:rPr>
              <a:t>e</a:t>
            </a:r>
            <a:r>
              <a:rPr lang="en-US" sz="2800" b="1" spc="30" dirty="0">
                <a:solidFill>
                  <a:srgbClr val="1A1A1A"/>
                </a:solidFill>
              </a:rPr>
              <a:t>thodology</a:t>
            </a:r>
            <a:endParaRPr lang="en-US" sz="2800" b="1" dirty="0"/>
          </a:p>
        </p:txBody>
      </p:sp>
      <p:sp>
        <p:nvSpPr>
          <p:cNvPr id="18" name="object 3">
            <a:extLst>
              <a:ext uri="{FF2B5EF4-FFF2-40B4-BE49-F238E27FC236}">
                <a16:creationId xmlns:a16="http://schemas.microsoft.com/office/drawing/2014/main" id="{C35C9EC5-9763-494A-8DCD-54F6FF2B367C}"/>
              </a:ext>
            </a:extLst>
          </p:cNvPr>
          <p:cNvSpPr/>
          <p:nvPr/>
        </p:nvSpPr>
        <p:spPr>
          <a:xfrm>
            <a:off x="633187" y="1918170"/>
            <a:ext cx="3142940" cy="1640840"/>
          </a:xfrm>
          <a:prstGeom prst="rect">
            <a:avLst/>
          </a:prstGeom>
          <a:blipFill>
            <a:blip r:embed="rId2" cstate="print"/>
            <a:stretch>
              <a:fillRect/>
            </a:stretch>
          </a:blipFill>
        </p:spPr>
        <p:txBody>
          <a:bodyPr wrap="square" lIns="0" tIns="0" rIns="0" bIns="0" rtlCol="0"/>
          <a:lstStyle/>
          <a:p>
            <a:endParaRPr/>
          </a:p>
        </p:txBody>
      </p:sp>
      <p:sp>
        <p:nvSpPr>
          <p:cNvPr id="19" name="object 6">
            <a:extLst>
              <a:ext uri="{FF2B5EF4-FFF2-40B4-BE49-F238E27FC236}">
                <a16:creationId xmlns:a16="http://schemas.microsoft.com/office/drawing/2014/main" id="{97DAEC1C-695C-4ADD-918B-461C8CB7B6C5}"/>
              </a:ext>
            </a:extLst>
          </p:cNvPr>
          <p:cNvSpPr txBox="1"/>
          <p:nvPr/>
        </p:nvSpPr>
        <p:spPr>
          <a:xfrm>
            <a:off x="633184" y="3360743"/>
            <a:ext cx="3142940" cy="3094822"/>
          </a:xfrm>
          <a:prstGeom prst="rect">
            <a:avLst/>
          </a:prstGeom>
          <a:solidFill>
            <a:srgbClr val="E8EDED"/>
          </a:solidFill>
        </p:spPr>
        <p:txBody>
          <a:bodyPr vert="horz" wrap="square" lIns="0" tIns="3175" rIns="0" bIns="0" rtlCol="0">
            <a:spAutoFit/>
          </a:bodyPr>
          <a:lstStyle/>
          <a:p>
            <a:pPr>
              <a:lnSpc>
                <a:spcPct val="100000"/>
              </a:lnSpc>
              <a:spcBef>
                <a:spcPts val="25"/>
              </a:spcBef>
            </a:pPr>
            <a:endParaRPr dirty="0">
              <a:latin typeface="Times New Roman"/>
              <a:cs typeface="Times New Roman"/>
            </a:endParaRPr>
          </a:p>
          <a:p>
            <a:pPr marL="222885">
              <a:lnSpc>
                <a:spcPct val="100000"/>
              </a:lnSpc>
            </a:pPr>
            <a:r>
              <a:rPr sz="2000" b="1" spc="15" dirty="0">
                <a:solidFill>
                  <a:srgbClr val="1A1A1A"/>
                </a:solidFill>
                <a:latin typeface="Arial"/>
                <a:cs typeface="Arial"/>
              </a:rPr>
              <a:t>Collect</a:t>
            </a:r>
            <a:r>
              <a:rPr sz="2000" b="1" spc="-45" dirty="0">
                <a:solidFill>
                  <a:srgbClr val="1A1A1A"/>
                </a:solidFill>
                <a:latin typeface="Arial"/>
                <a:cs typeface="Arial"/>
              </a:rPr>
              <a:t> </a:t>
            </a:r>
            <a:r>
              <a:rPr sz="2000" b="1" spc="25" dirty="0">
                <a:solidFill>
                  <a:srgbClr val="1A1A1A"/>
                </a:solidFill>
                <a:latin typeface="Arial"/>
                <a:cs typeface="Arial"/>
              </a:rPr>
              <a:t>data</a:t>
            </a:r>
            <a:endParaRPr sz="2000" dirty="0">
              <a:latin typeface="Arial"/>
              <a:cs typeface="Arial"/>
            </a:endParaRPr>
          </a:p>
          <a:p>
            <a:pPr marL="148590">
              <a:lnSpc>
                <a:spcPct val="100000"/>
              </a:lnSpc>
              <a:spcBef>
                <a:spcPts val="705"/>
              </a:spcBef>
            </a:pPr>
            <a:r>
              <a:rPr sz="1600" spc="-20" dirty="0">
                <a:solidFill>
                  <a:srgbClr val="595959"/>
                </a:solidFill>
                <a:latin typeface="Lato"/>
                <a:cs typeface="Lato"/>
              </a:rPr>
              <a:t>We</a:t>
            </a:r>
            <a:r>
              <a:rPr sz="1600" spc="-60" dirty="0">
                <a:solidFill>
                  <a:srgbClr val="595959"/>
                </a:solidFill>
                <a:latin typeface="Lato"/>
                <a:cs typeface="Lato"/>
              </a:rPr>
              <a:t> </a:t>
            </a:r>
            <a:r>
              <a:rPr sz="1600" dirty="0">
                <a:solidFill>
                  <a:srgbClr val="595959"/>
                </a:solidFill>
                <a:latin typeface="Lato"/>
                <a:cs typeface="Lato"/>
              </a:rPr>
              <a:t>receive</a:t>
            </a:r>
            <a:r>
              <a:rPr sz="1600" spc="-55" dirty="0">
                <a:solidFill>
                  <a:srgbClr val="595959"/>
                </a:solidFill>
                <a:latin typeface="Lato"/>
                <a:cs typeface="Lato"/>
              </a:rPr>
              <a:t> </a:t>
            </a:r>
            <a:r>
              <a:rPr sz="1600" spc="5" dirty="0">
                <a:solidFill>
                  <a:srgbClr val="595959"/>
                </a:solidFill>
                <a:latin typeface="Lato"/>
                <a:cs typeface="Lato"/>
              </a:rPr>
              <a:t>data</a:t>
            </a:r>
            <a:r>
              <a:rPr sz="1600" spc="-55" dirty="0">
                <a:solidFill>
                  <a:srgbClr val="595959"/>
                </a:solidFill>
                <a:latin typeface="Lato"/>
                <a:cs typeface="Lato"/>
              </a:rPr>
              <a:t> </a:t>
            </a:r>
            <a:r>
              <a:rPr sz="1600" dirty="0">
                <a:solidFill>
                  <a:srgbClr val="595959"/>
                </a:solidFill>
                <a:latin typeface="Lato"/>
                <a:cs typeface="Lato"/>
              </a:rPr>
              <a:t>from</a:t>
            </a:r>
            <a:r>
              <a:rPr sz="1600" spc="-55" dirty="0">
                <a:solidFill>
                  <a:srgbClr val="595959"/>
                </a:solidFill>
                <a:latin typeface="Lato"/>
                <a:cs typeface="Lato"/>
              </a:rPr>
              <a:t> </a:t>
            </a:r>
            <a:r>
              <a:rPr sz="1600" spc="-10" dirty="0">
                <a:solidFill>
                  <a:srgbClr val="595959"/>
                </a:solidFill>
                <a:latin typeface="Lato"/>
                <a:cs typeface="Lato"/>
              </a:rPr>
              <a:t>DHS</a:t>
            </a:r>
            <a:r>
              <a:rPr sz="1600" spc="-60" dirty="0">
                <a:solidFill>
                  <a:srgbClr val="595959"/>
                </a:solidFill>
                <a:latin typeface="Lato"/>
                <a:cs typeface="Lato"/>
              </a:rPr>
              <a:t> </a:t>
            </a:r>
            <a:r>
              <a:rPr sz="1600" spc="5" dirty="0">
                <a:solidFill>
                  <a:srgbClr val="595959"/>
                </a:solidFill>
                <a:latin typeface="Lato"/>
                <a:cs typeface="Lato"/>
              </a:rPr>
              <a:t>P</a:t>
            </a:r>
            <a:r>
              <a:rPr sz="1600" spc="-55" dirty="0">
                <a:solidFill>
                  <a:srgbClr val="595959"/>
                </a:solidFill>
                <a:latin typeface="Lato"/>
                <a:cs typeface="Lato"/>
              </a:rPr>
              <a:t> </a:t>
            </a:r>
            <a:r>
              <a:rPr sz="1600" spc="5" dirty="0">
                <a:solidFill>
                  <a:srgbClr val="595959"/>
                </a:solidFill>
                <a:latin typeface="Lato"/>
                <a:cs typeface="Lato"/>
              </a:rPr>
              <a:t>rogram</a:t>
            </a:r>
            <a:endParaRPr sz="1600" dirty="0">
              <a:latin typeface="Lato"/>
              <a:cs typeface="Lato"/>
            </a:endParaRPr>
          </a:p>
          <a:p>
            <a:pPr marL="148590" marR="399415">
              <a:lnSpc>
                <a:spcPct val="179700"/>
              </a:lnSpc>
            </a:pPr>
            <a:r>
              <a:rPr sz="1600" spc="-20" dirty="0">
                <a:solidFill>
                  <a:srgbClr val="595959"/>
                </a:solidFill>
                <a:latin typeface="Lato"/>
                <a:cs typeface="Lato"/>
              </a:rPr>
              <a:t>We</a:t>
            </a:r>
            <a:r>
              <a:rPr sz="1600" spc="-60" dirty="0">
                <a:solidFill>
                  <a:srgbClr val="595959"/>
                </a:solidFill>
                <a:latin typeface="Lato"/>
                <a:cs typeface="Lato"/>
              </a:rPr>
              <a:t> </a:t>
            </a:r>
            <a:r>
              <a:rPr sz="1600" spc="-5" dirty="0">
                <a:solidFill>
                  <a:srgbClr val="595959"/>
                </a:solidFill>
                <a:latin typeface="Lato"/>
                <a:cs typeface="Lato"/>
              </a:rPr>
              <a:t>complete</a:t>
            </a:r>
            <a:r>
              <a:rPr sz="1600" spc="-55" dirty="0">
                <a:solidFill>
                  <a:srgbClr val="595959"/>
                </a:solidFill>
                <a:latin typeface="Lato"/>
                <a:cs typeface="Lato"/>
              </a:rPr>
              <a:t> </a:t>
            </a:r>
            <a:r>
              <a:rPr sz="1600" dirty="0">
                <a:solidFill>
                  <a:srgbClr val="595959"/>
                </a:solidFill>
                <a:latin typeface="Lato"/>
                <a:cs typeface="Lato"/>
              </a:rPr>
              <a:t>the</a:t>
            </a:r>
            <a:r>
              <a:rPr sz="1600" spc="-60" dirty="0">
                <a:solidFill>
                  <a:srgbClr val="595959"/>
                </a:solidFill>
                <a:latin typeface="Lato"/>
                <a:cs typeface="Lato"/>
              </a:rPr>
              <a:t> </a:t>
            </a:r>
            <a:r>
              <a:rPr sz="1600" spc="5" dirty="0">
                <a:solidFill>
                  <a:srgbClr val="595959"/>
                </a:solidFill>
                <a:latin typeface="Lato"/>
                <a:cs typeface="Lato"/>
              </a:rPr>
              <a:t>dataset</a:t>
            </a:r>
            <a:r>
              <a:rPr sz="1600" spc="-55" dirty="0">
                <a:solidFill>
                  <a:srgbClr val="595959"/>
                </a:solidFill>
                <a:latin typeface="Lato"/>
                <a:cs typeface="Lato"/>
              </a:rPr>
              <a:t> </a:t>
            </a:r>
            <a:r>
              <a:rPr sz="1600" dirty="0">
                <a:solidFill>
                  <a:srgbClr val="595959"/>
                </a:solidFill>
                <a:latin typeface="Lato"/>
                <a:cs typeface="Lato"/>
              </a:rPr>
              <a:t>with</a:t>
            </a:r>
            <a:r>
              <a:rPr sz="1600" spc="-60" dirty="0">
                <a:solidFill>
                  <a:srgbClr val="595959"/>
                </a:solidFill>
                <a:latin typeface="Lato"/>
                <a:cs typeface="Lato"/>
              </a:rPr>
              <a:t> </a:t>
            </a:r>
            <a:r>
              <a:rPr sz="1600" dirty="0">
                <a:solidFill>
                  <a:srgbClr val="595959"/>
                </a:solidFill>
                <a:latin typeface="Lato"/>
                <a:cs typeface="Lato"/>
              </a:rPr>
              <a:t>the</a:t>
            </a:r>
            <a:r>
              <a:rPr sz="1600" spc="-55" dirty="0">
                <a:solidFill>
                  <a:srgbClr val="595959"/>
                </a:solidFill>
                <a:latin typeface="Lato"/>
                <a:cs typeface="Lato"/>
              </a:rPr>
              <a:t> </a:t>
            </a:r>
            <a:r>
              <a:rPr sz="1600" spc="5" dirty="0">
                <a:solidFill>
                  <a:srgbClr val="595959"/>
                </a:solidFill>
                <a:latin typeface="Lato"/>
                <a:cs typeface="Lato"/>
              </a:rPr>
              <a:t>data</a:t>
            </a:r>
            <a:r>
              <a:rPr sz="1600" spc="-60" dirty="0">
                <a:solidFill>
                  <a:srgbClr val="595959"/>
                </a:solidFill>
                <a:latin typeface="Lato"/>
                <a:cs typeface="Lato"/>
              </a:rPr>
              <a:t> </a:t>
            </a:r>
            <a:r>
              <a:rPr sz="1600" dirty="0">
                <a:solidFill>
                  <a:srgbClr val="595959"/>
                </a:solidFill>
                <a:latin typeface="Lato"/>
                <a:cs typeface="Lato"/>
              </a:rPr>
              <a:t>from  Ayiti Analytics</a:t>
            </a:r>
            <a:r>
              <a:rPr sz="1600" spc="-114" dirty="0">
                <a:solidFill>
                  <a:srgbClr val="595959"/>
                </a:solidFill>
                <a:latin typeface="Lato"/>
                <a:cs typeface="Lato"/>
              </a:rPr>
              <a:t> </a:t>
            </a:r>
            <a:r>
              <a:rPr sz="1600" spc="5" dirty="0">
                <a:solidFill>
                  <a:srgbClr val="595959"/>
                </a:solidFill>
                <a:latin typeface="Lato"/>
                <a:cs typeface="Lato"/>
              </a:rPr>
              <a:t>data</a:t>
            </a:r>
            <a:endParaRPr sz="1600" dirty="0">
              <a:latin typeface="Lato"/>
              <a:cs typeface="Lato"/>
            </a:endParaRPr>
          </a:p>
          <a:p>
            <a:pPr marL="148590">
              <a:lnSpc>
                <a:spcPct val="100000"/>
              </a:lnSpc>
              <a:spcBef>
                <a:spcPts val="765"/>
              </a:spcBef>
            </a:pPr>
            <a:r>
              <a:rPr sz="1600" spc="-20" dirty="0">
                <a:solidFill>
                  <a:srgbClr val="595959"/>
                </a:solidFill>
                <a:latin typeface="Lato"/>
                <a:cs typeface="Lato"/>
              </a:rPr>
              <a:t>We</a:t>
            </a:r>
            <a:r>
              <a:rPr sz="1600" spc="-55" dirty="0">
                <a:solidFill>
                  <a:srgbClr val="595959"/>
                </a:solidFill>
                <a:latin typeface="Lato"/>
                <a:cs typeface="Lato"/>
              </a:rPr>
              <a:t> </a:t>
            </a:r>
            <a:r>
              <a:rPr sz="1600" spc="-5" dirty="0">
                <a:solidFill>
                  <a:srgbClr val="595959"/>
                </a:solidFill>
                <a:latin typeface="Lato"/>
                <a:cs typeface="Lato"/>
              </a:rPr>
              <a:t>use</a:t>
            </a:r>
            <a:r>
              <a:rPr sz="1600" spc="-55" dirty="0">
                <a:solidFill>
                  <a:srgbClr val="595959"/>
                </a:solidFill>
                <a:latin typeface="Lato"/>
                <a:cs typeface="Lato"/>
              </a:rPr>
              <a:t> </a:t>
            </a:r>
            <a:r>
              <a:rPr sz="1600" spc="-5" dirty="0">
                <a:solidFill>
                  <a:srgbClr val="595959"/>
                </a:solidFill>
                <a:latin typeface="Lato"/>
                <a:cs typeface="Lato"/>
              </a:rPr>
              <a:t>Open</a:t>
            </a:r>
            <a:r>
              <a:rPr sz="1600" spc="-55" dirty="0">
                <a:solidFill>
                  <a:srgbClr val="595959"/>
                </a:solidFill>
                <a:latin typeface="Lato"/>
                <a:cs typeface="Lato"/>
              </a:rPr>
              <a:t> </a:t>
            </a:r>
            <a:r>
              <a:rPr sz="1600" spc="5" dirty="0">
                <a:solidFill>
                  <a:srgbClr val="595959"/>
                </a:solidFill>
                <a:latin typeface="Lato"/>
                <a:cs typeface="Lato"/>
              </a:rPr>
              <a:t>Street</a:t>
            </a:r>
            <a:r>
              <a:rPr sz="1600" spc="-55" dirty="0">
                <a:solidFill>
                  <a:srgbClr val="595959"/>
                </a:solidFill>
                <a:latin typeface="Lato"/>
                <a:cs typeface="Lato"/>
              </a:rPr>
              <a:t> </a:t>
            </a:r>
            <a:r>
              <a:rPr sz="1600" spc="-5" dirty="0">
                <a:solidFill>
                  <a:srgbClr val="595959"/>
                </a:solidFill>
                <a:latin typeface="Lato"/>
                <a:cs typeface="Lato"/>
              </a:rPr>
              <a:t>Map</a:t>
            </a:r>
            <a:r>
              <a:rPr sz="1600" spc="-55" dirty="0">
                <a:solidFill>
                  <a:srgbClr val="595959"/>
                </a:solidFill>
                <a:latin typeface="Lato"/>
                <a:cs typeface="Lato"/>
              </a:rPr>
              <a:t> </a:t>
            </a:r>
            <a:r>
              <a:rPr sz="1600" spc="10" dirty="0">
                <a:solidFill>
                  <a:srgbClr val="595959"/>
                </a:solidFill>
                <a:latin typeface="Lato"/>
                <a:cs typeface="Lato"/>
              </a:rPr>
              <a:t>API</a:t>
            </a:r>
            <a:r>
              <a:rPr sz="1600" spc="-55" dirty="0">
                <a:solidFill>
                  <a:srgbClr val="595959"/>
                </a:solidFill>
                <a:latin typeface="Lato"/>
                <a:cs typeface="Lato"/>
              </a:rPr>
              <a:t> </a:t>
            </a:r>
            <a:r>
              <a:rPr sz="1600" dirty="0">
                <a:solidFill>
                  <a:srgbClr val="595959"/>
                </a:solidFill>
                <a:latin typeface="Lato"/>
                <a:cs typeface="Lato"/>
              </a:rPr>
              <a:t>to</a:t>
            </a:r>
            <a:r>
              <a:rPr sz="1600" spc="-55" dirty="0">
                <a:solidFill>
                  <a:srgbClr val="595959"/>
                </a:solidFill>
                <a:latin typeface="Lato"/>
                <a:cs typeface="Lato"/>
              </a:rPr>
              <a:t> </a:t>
            </a:r>
            <a:r>
              <a:rPr sz="1600" spc="-5" dirty="0">
                <a:solidFill>
                  <a:srgbClr val="595959"/>
                </a:solidFill>
                <a:latin typeface="Lato"/>
                <a:cs typeface="Lato"/>
              </a:rPr>
              <a:t>ﬁnd</a:t>
            </a:r>
            <a:r>
              <a:rPr sz="1600" spc="-55" dirty="0">
                <a:solidFill>
                  <a:srgbClr val="595959"/>
                </a:solidFill>
                <a:latin typeface="Lato"/>
                <a:cs typeface="Lato"/>
              </a:rPr>
              <a:t> </a:t>
            </a:r>
            <a:r>
              <a:rPr sz="1600" spc="-5" dirty="0">
                <a:solidFill>
                  <a:srgbClr val="595959"/>
                </a:solidFill>
                <a:latin typeface="Lato"/>
                <a:cs typeface="Lato"/>
              </a:rPr>
              <a:t>geolocate</a:t>
            </a:r>
            <a:endParaRPr sz="1600" dirty="0">
              <a:latin typeface="Lato"/>
              <a:cs typeface="Lato"/>
            </a:endParaRPr>
          </a:p>
        </p:txBody>
      </p:sp>
      <p:sp>
        <p:nvSpPr>
          <p:cNvPr id="20" name="object 7">
            <a:extLst>
              <a:ext uri="{FF2B5EF4-FFF2-40B4-BE49-F238E27FC236}">
                <a16:creationId xmlns:a16="http://schemas.microsoft.com/office/drawing/2014/main" id="{56F1A759-4F54-4B76-BDD8-F65DE07F1927}"/>
              </a:ext>
            </a:extLst>
          </p:cNvPr>
          <p:cNvSpPr/>
          <p:nvPr/>
        </p:nvSpPr>
        <p:spPr>
          <a:xfrm>
            <a:off x="3776130" y="3559010"/>
            <a:ext cx="3674533" cy="2896555"/>
          </a:xfrm>
          <a:prstGeom prst="rect">
            <a:avLst/>
          </a:prstGeom>
          <a:blipFill>
            <a:blip r:embed="rId3" cstate="print"/>
            <a:stretch>
              <a:fillRect/>
            </a:stretch>
          </a:blipFill>
        </p:spPr>
        <p:txBody>
          <a:bodyPr wrap="square" lIns="0" tIns="0" rIns="0" bIns="0" rtlCol="0"/>
          <a:lstStyle/>
          <a:p>
            <a:endParaRPr/>
          </a:p>
        </p:txBody>
      </p:sp>
      <p:sp>
        <p:nvSpPr>
          <p:cNvPr id="21" name="object 10">
            <a:extLst>
              <a:ext uri="{FF2B5EF4-FFF2-40B4-BE49-F238E27FC236}">
                <a16:creationId xmlns:a16="http://schemas.microsoft.com/office/drawing/2014/main" id="{C510B93C-CFD7-44AA-926F-29739C530F3A}"/>
              </a:ext>
            </a:extLst>
          </p:cNvPr>
          <p:cNvSpPr txBox="1"/>
          <p:nvPr/>
        </p:nvSpPr>
        <p:spPr>
          <a:xfrm>
            <a:off x="3776130" y="1918169"/>
            <a:ext cx="3674534" cy="1667829"/>
          </a:xfrm>
          <a:prstGeom prst="rect">
            <a:avLst/>
          </a:prstGeom>
          <a:solidFill>
            <a:srgbClr val="E8EDED"/>
          </a:solidFill>
        </p:spPr>
        <p:txBody>
          <a:bodyPr vert="horz" wrap="square" lIns="0" tIns="635" rIns="0" bIns="0" rtlCol="0">
            <a:spAutoFit/>
          </a:bodyPr>
          <a:lstStyle/>
          <a:p>
            <a:pPr>
              <a:lnSpc>
                <a:spcPct val="100000"/>
              </a:lnSpc>
              <a:spcBef>
                <a:spcPts val="5"/>
              </a:spcBef>
            </a:pPr>
            <a:endParaRPr sz="2800" dirty="0">
              <a:latin typeface="Times New Roman"/>
              <a:cs typeface="Times New Roman"/>
            </a:endParaRPr>
          </a:p>
          <a:p>
            <a:pPr marL="217804">
              <a:lnSpc>
                <a:spcPct val="100000"/>
              </a:lnSpc>
              <a:spcBef>
                <a:spcPts val="5"/>
              </a:spcBef>
            </a:pPr>
            <a:r>
              <a:rPr sz="2000" b="1" spc="5" dirty="0">
                <a:solidFill>
                  <a:srgbClr val="1A1A1A"/>
                </a:solidFill>
                <a:latin typeface="Arial"/>
                <a:cs typeface="Arial"/>
              </a:rPr>
              <a:t>Cleaning</a:t>
            </a:r>
            <a:r>
              <a:rPr sz="2000" b="1" spc="-45" dirty="0">
                <a:solidFill>
                  <a:srgbClr val="1A1A1A"/>
                </a:solidFill>
                <a:latin typeface="Arial"/>
                <a:cs typeface="Arial"/>
              </a:rPr>
              <a:t> </a:t>
            </a:r>
            <a:r>
              <a:rPr sz="2000" b="1" spc="25" dirty="0">
                <a:solidFill>
                  <a:srgbClr val="1A1A1A"/>
                </a:solidFill>
                <a:latin typeface="Arial"/>
                <a:cs typeface="Arial"/>
              </a:rPr>
              <a:t>data</a:t>
            </a:r>
            <a:endParaRPr sz="2000" dirty="0">
              <a:latin typeface="Arial"/>
              <a:cs typeface="Arial"/>
            </a:endParaRPr>
          </a:p>
          <a:p>
            <a:pPr marL="206375" marR="235585">
              <a:lnSpc>
                <a:spcPct val="117200"/>
              </a:lnSpc>
              <a:spcBef>
                <a:spcPts val="715"/>
              </a:spcBef>
            </a:pPr>
            <a:r>
              <a:rPr sz="1600" spc="5" dirty="0">
                <a:solidFill>
                  <a:srgbClr val="595959"/>
                </a:solidFill>
                <a:latin typeface="Lato"/>
                <a:cs typeface="Lato"/>
              </a:rPr>
              <a:t>it’s</a:t>
            </a:r>
            <a:r>
              <a:rPr sz="1600" spc="-60" dirty="0">
                <a:solidFill>
                  <a:srgbClr val="595959"/>
                </a:solidFill>
                <a:latin typeface="Lato"/>
                <a:cs typeface="Lato"/>
              </a:rPr>
              <a:t> </a:t>
            </a:r>
            <a:r>
              <a:rPr sz="1600" dirty="0">
                <a:solidFill>
                  <a:srgbClr val="595959"/>
                </a:solidFill>
                <a:latin typeface="Lato"/>
                <a:cs typeface="Lato"/>
              </a:rPr>
              <a:t>the</a:t>
            </a:r>
            <a:r>
              <a:rPr sz="1600" spc="-55" dirty="0">
                <a:solidFill>
                  <a:srgbClr val="595959"/>
                </a:solidFill>
                <a:latin typeface="Lato"/>
                <a:cs typeface="Lato"/>
              </a:rPr>
              <a:t> </a:t>
            </a:r>
            <a:r>
              <a:rPr sz="1600" dirty="0">
                <a:solidFill>
                  <a:srgbClr val="595959"/>
                </a:solidFill>
                <a:latin typeface="Lato"/>
                <a:cs typeface="Lato"/>
              </a:rPr>
              <a:t>most</a:t>
            </a:r>
            <a:r>
              <a:rPr sz="1600" spc="-55" dirty="0">
                <a:solidFill>
                  <a:srgbClr val="595959"/>
                </a:solidFill>
                <a:latin typeface="Lato"/>
                <a:cs typeface="Lato"/>
              </a:rPr>
              <a:t> </a:t>
            </a:r>
            <a:r>
              <a:rPr sz="1600" spc="5" dirty="0">
                <a:solidFill>
                  <a:srgbClr val="595959"/>
                </a:solidFill>
                <a:latin typeface="Lato"/>
                <a:cs typeface="Lato"/>
              </a:rPr>
              <a:t>hard</a:t>
            </a:r>
            <a:r>
              <a:rPr sz="1600" spc="-55" dirty="0">
                <a:solidFill>
                  <a:srgbClr val="595959"/>
                </a:solidFill>
                <a:latin typeface="Lato"/>
                <a:cs typeface="Lato"/>
              </a:rPr>
              <a:t> </a:t>
            </a:r>
            <a:r>
              <a:rPr sz="1600" spc="10" dirty="0">
                <a:solidFill>
                  <a:srgbClr val="595959"/>
                </a:solidFill>
                <a:latin typeface="Lato"/>
                <a:cs typeface="Lato"/>
              </a:rPr>
              <a:t>part</a:t>
            </a:r>
            <a:r>
              <a:rPr sz="1600" spc="-60" dirty="0">
                <a:solidFill>
                  <a:srgbClr val="595959"/>
                </a:solidFill>
                <a:latin typeface="Lato"/>
                <a:cs typeface="Lato"/>
              </a:rPr>
              <a:t> </a:t>
            </a:r>
            <a:r>
              <a:rPr sz="1600" spc="-15" dirty="0">
                <a:solidFill>
                  <a:srgbClr val="595959"/>
                </a:solidFill>
                <a:latin typeface="Lato"/>
                <a:cs typeface="Lato"/>
              </a:rPr>
              <a:t>,</a:t>
            </a:r>
            <a:r>
              <a:rPr sz="1600" spc="-55" dirty="0">
                <a:solidFill>
                  <a:srgbClr val="595959"/>
                </a:solidFill>
                <a:latin typeface="Lato"/>
                <a:cs typeface="Lato"/>
              </a:rPr>
              <a:t> </a:t>
            </a:r>
            <a:r>
              <a:rPr sz="1600" spc="-10" dirty="0">
                <a:solidFill>
                  <a:srgbClr val="595959"/>
                </a:solidFill>
                <a:latin typeface="Lato"/>
                <a:cs typeface="Lato"/>
              </a:rPr>
              <a:t>we</a:t>
            </a:r>
            <a:r>
              <a:rPr sz="1600" spc="-55" dirty="0">
                <a:solidFill>
                  <a:srgbClr val="595959"/>
                </a:solidFill>
                <a:latin typeface="Lato"/>
                <a:cs typeface="Lato"/>
              </a:rPr>
              <a:t> </a:t>
            </a:r>
            <a:r>
              <a:rPr sz="1600" spc="-5" dirty="0">
                <a:solidFill>
                  <a:srgbClr val="595959"/>
                </a:solidFill>
                <a:latin typeface="Lato"/>
                <a:cs typeface="Lato"/>
              </a:rPr>
              <a:t>remove</a:t>
            </a:r>
            <a:r>
              <a:rPr sz="1600" spc="-55" dirty="0">
                <a:solidFill>
                  <a:srgbClr val="595959"/>
                </a:solidFill>
                <a:latin typeface="Lato"/>
                <a:cs typeface="Lato"/>
              </a:rPr>
              <a:t> </a:t>
            </a:r>
            <a:r>
              <a:rPr sz="1600" dirty="0">
                <a:solidFill>
                  <a:srgbClr val="595959"/>
                </a:solidFill>
                <a:latin typeface="Lato"/>
                <a:cs typeface="Lato"/>
              </a:rPr>
              <a:t>and</a:t>
            </a:r>
            <a:r>
              <a:rPr sz="1600" spc="-60" dirty="0">
                <a:solidFill>
                  <a:srgbClr val="595959"/>
                </a:solidFill>
                <a:latin typeface="Lato"/>
                <a:cs typeface="Lato"/>
              </a:rPr>
              <a:t> </a:t>
            </a:r>
            <a:r>
              <a:rPr sz="1600" dirty="0">
                <a:solidFill>
                  <a:srgbClr val="595959"/>
                </a:solidFill>
                <a:latin typeface="Lato"/>
                <a:cs typeface="Lato"/>
              </a:rPr>
              <a:t>replace  </a:t>
            </a:r>
            <a:r>
              <a:rPr sz="1600" spc="5" dirty="0">
                <a:solidFill>
                  <a:srgbClr val="595959"/>
                </a:solidFill>
                <a:latin typeface="Lato"/>
                <a:cs typeface="Lato"/>
              </a:rPr>
              <a:t>null</a:t>
            </a:r>
            <a:r>
              <a:rPr sz="1600" spc="-60" dirty="0">
                <a:solidFill>
                  <a:srgbClr val="595959"/>
                </a:solidFill>
                <a:latin typeface="Lato"/>
                <a:cs typeface="Lato"/>
              </a:rPr>
              <a:t> </a:t>
            </a:r>
            <a:r>
              <a:rPr sz="1600" dirty="0">
                <a:solidFill>
                  <a:srgbClr val="595959"/>
                </a:solidFill>
                <a:latin typeface="Lato"/>
                <a:cs typeface="Lato"/>
              </a:rPr>
              <a:t>values</a:t>
            </a:r>
            <a:r>
              <a:rPr sz="1600" spc="-55" dirty="0">
                <a:solidFill>
                  <a:srgbClr val="595959"/>
                </a:solidFill>
                <a:latin typeface="Lato"/>
                <a:cs typeface="Lato"/>
              </a:rPr>
              <a:t> </a:t>
            </a:r>
            <a:r>
              <a:rPr sz="1600" dirty="0">
                <a:solidFill>
                  <a:srgbClr val="595959"/>
                </a:solidFill>
                <a:latin typeface="Lato"/>
                <a:cs typeface="Lato"/>
              </a:rPr>
              <a:t>and</a:t>
            </a:r>
            <a:r>
              <a:rPr sz="1600" spc="-55" dirty="0">
                <a:solidFill>
                  <a:srgbClr val="595959"/>
                </a:solidFill>
                <a:latin typeface="Lato"/>
                <a:cs typeface="Lato"/>
              </a:rPr>
              <a:t> </a:t>
            </a:r>
            <a:r>
              <a:rPr sz="1600" dirty="0">
                <a:solidFill>
                  <a:srgbClr val="595959"/>
                </a:solidFill>
                <a:latin typeface="Lato"/>
                <a:cs typeface="Lato"/>
              </a:rPr>
              <a:t>the</a:t>
            </a:r>
            <a:r>
              <a:rPr sz="1600" spc="-55" dirty="0">
                <a:solidFill>
                  <a:srgbClr val="595959"/>
                </a:solidFill>
                <a:latin typeface="Lato"/>
                <a:cs typeface="Lato"/>
              </a:rPr>
              <a:t> </a:t>
            </a:r>
            <a:r>
              <a:rPr sz="1600" spc="-5" dirty="0">
                <a:solidFill>
                  <a:srgbClr val="595959"/>
                </a:solidFill>
                <a:latin typeface="Lato"/>
                <a:cs typeface="Lato"/>
              </a:rPr>
              <a:t>wrong</a:t>
            </a:r>
            <a:r>
              <a:rPr sz="1600" spc="-55" dirty="0">
                <a:solidFill>
                  <a:srgbClr val="595959"/>
                </a:solidFill>
                <a:latin typeface="Lato"/>
                <a:cs typeface="Lato"/>
              </a:rPr>
              <a:t> </a:t>
            </a:r>
            <a:r>
              <a:rPr sz="1600" spc="-5" dirty="0">
                <a:solidFill>
                  <a:srgbClr val="595959"/>
                </a:solidFill>
                <a:latin typeface="Lato"/>
                <a:cs typeface="Lato"/>
              </a:rPr>
              <a:t>values.</a:t>
            </a:r>
            <a:endParaRPr sz="1600" dirty="0">
              <a:latin typeface="Lato"/>
              <a:cs typeface="Lato"/>
            </a:endParaRPr>
          </a:p>
        </p:txBody>
      </p:sp>
      <p:sp>
        <p:nvSpPr>
          <p:cNvPr id="22" name="object 11">
            <a:extLst>
              <a:ext uri="{FF2B5EF4-FFF2-40B4-BE49-F238E27FC236}">
                <a16:creationId xmlns:a16="http://schemas.microsoft.com/office/drawing/2014/main" id="{7BD32292-A47C-4F52-B838-A073A2B38BA3}"/>
              </a:ext>
            </a:extLst>
          </p:cNvPr>
          <p:cNvSpPr/>
          <p:nvPr/>
        </p:nvSpPr>
        <p:spPr>
          <a:xfrm>
            <a:off x="7450667" y="1918169"/>
            <a:ext cx="3674533" cy="2162764"/>
          </a:xfrm>
          <a:prstGeom prst="rect">
            <a:avLst/>
          </a:prstGeom>
          <a:blipFill>
            <a:blip r:embed="rId4" cstate="print"/>
            <a:stretch>
              <a:fillRect/>
            </a:stretch>
          </a:blipFill>
        </p:spPr>
        <p:txBody>
          <a:bodyPr wrap="square" lIns="0" tIns="0" rIns="0" bIns="0" rtlCol="0"/>
          <a:lstStyle/>
          <a:p>
            <a:endParaRPr/>
          </a:p>
        </p:txBody>
      </p:sp>
      <p:sp>
        <p:nvSpPr>
          <p:cNvPr id="23" name="object 14">
            <a:extLst>
              <a:ext uri="{FF2B5EF4-FFF2-40B4-BE49-F238E27FC236}">
                <a16:creationId xmlns:a16="http://schemas.microsoft.com/office/drawing/2014/main" id="{6EC7AD57-A36B-4DBA-8CD6-146F3E857A0E}"/>
              </a:ext>
            </a:extLst>
          </p:cNvPr>
          <p:cNvSpPr txBox="1"/>
          <p:nvPr/>
        </p:nvSpPr>
        <p:spPr>
          <a:xfrm>
            <a:off x="7450663" y="4043198"/>
            <a:ext cx="3674533" cy="2320956"/>
          </a:xfrm>
          <a:prstGeom prst="rect">
            <a:avLst/>
          </a:prstGeom>
          <a:solidFill>
            <a:srgbClr val="E8EDED"/>
          </a:solidFill>
        </p:spPr>
        <p:txBody>
          <a:bodyPr vert="horz" wrap="square" lIns="0" tIns="0" rIns="0" bIns="0" rtlCol="0">
            <a:spAutoFit/>
          </a:bodyPr>
          <a:lstStyle/>
          <a:p>
            <a:pPr>
              <a:lnSpc>
                <a:spcPct val="100000"/>
              </a:lnSpc>
            </a:pPr>
            <a:endParaRPr sz="1100" dirty="0">
              <a:latin typeface="Times New Roman"/>
              <a:cs typeface="Times New Roman"/>
            </a:endParaRPr>
          </a:p>
          <a:p>
            <a:pPr marL="213995">
              <a:lnSpc>
                <a:spcPct val="100000"/>
              </a:lnSpc>
              <a:spcBef>
                <a:spcPts val="950"/>
              </a:spcBef>
            </a:pPr>
            <a:r>
              <a:rPr sz="2000" b="1" spc="-25" dirty="0">
                <a:solidFill>
                  <a:srgbClr val="1A1A1A"/>
                </a:solidFill>
                <a:latin typeface="Arial"/>
                <a:cs typeface="Arial"/>
              </a:rPr>
              <a:t>Analysis</a:t>
            </a:r>
            <a:endParaRPr sz="2000" dirty="0">
              <a:latin typeface="Arial"/>
              <a:cs typeface="Arial"/>
            </a:endParaRPr>
          </a:p>
          <a:p>
            <a:pPr marL="213995">
              <a:lnSpc>
                <a:spcPct val="100000"/>
              </a:lnSpc>
              <a:spcBef>
                <a:spcPts val="819"/>
              </a:spcBef>
            </a:pPr>
            <a:r>
              <a:rPr sz="1600" spc="-20" dirty="0">
                <a:solidFill>
                  <a:srgbClr val="595959"/>
                </a:solidFill>
                <a:latin typeface="Lato"/>
                <a:cs typeface="Lato"/>
              </a:rPr>
              <a:t>We </a:t>
            </a:r>
            <a:r>
              <a:rPr sz="1600" dirty="0">
                <a:solidFill>
                  <a:srgbClr val="595959"/>
                </a:solidFill>
                <a:latin typeface="Lato"/>
                <a:cs typeface="Lato"/>
              </a:rPr>
              <a:t>analyze the</a:t>
            </a:r>
            <a:r>
              <a:rPr sz="1600" spc="5" dirty="0">
                <a:solidFill>
                  <a:srgbClr val="595959"/>
                </a:solidFill>
                <a:latin typeface="Lato"/>
                <a:cs typeface="Lato"/>
              </a:rPr>
              <a:t> data</a:t>
            </a:r>
            <a:endParaRPr sz="1600" dirty="0">
              <a:latin typeface="Lato"/>
              <a:cs typeface="Lato"/>
            </a:endParaRPr>
          </a:p>
          <a:p>
            <a:pPr marL="233679" marR="858519" indent="-19685">
              <a:lnSpc>
                <a:spcPct val="195300"/>
              </a:lnSpc>
            </a:pPr>
            <a:r>
              <a:rPr sz="1600" spc="-20" dirty="0">
                <a:solidFill>
                  <a:srgbClr val="595959"/>
                </a:solidFill>
                <a:latin typeface="Lato"/>
                <a:cs typeface="Lato"/>
              </a:rPr>
              <a:t>We</a:t>
            </a:r>
            <a:r>
              <a:rPr sz="1600" spc="-55" dirty="0">
                <a:solidFill>
                  <a:srgbClr val="595959"/>
                </a:solidFill>
                <a:latin typeface="Lato"/>
                <a:cs typeface="Lato"/>
              </a:rPr>
              <a:t> </a:t>
            </a:r>
            <a:r>
              <a:rPr sz="1600" dirty="0">
                <a:solidFill>
                  <a:srgbClr val="595959"/>
                </a:solidFill>
                <a:latin typeface="Lato"/>
                <a:cs typeface="Lato"/>
              </a:rPr>
              <a:t>perform</a:t>
            </a:r>
            <a:r>
              <a:rPr sz="1600" spc="-55" dirty="0">
                <a:solidFill>
                  <a:srgbClr val="595959"/>
                </a:solidFill>
                <a:latin typeface="Lato"/>
                <a:cs typeface="Lato"/>
              </a:rPr>
              <a:t> </a:t>
            </a:r>
            <a:r>
              <a:rPr sz="1600" spc="5" dirty="0">
                <a:solidFill>
                  <a:srgbClr val="595959"/>
                </a:solidFill>
                <a:latin typeface="Lato"/>
                <a:cs typeface="Lato"/>
              </a:rPr>
              <a:t>a</a:t>
            </a:r>
            <a:r>
              <a:rPr sz="1600" spc="-55" dirty="0">
                <a:solidFill>
                  <a:srgbClr val="595959"/>
                </a:solidFill>
                <a:latin typeface="Lato"/>
                <a:cs typeface="Lato"/>
              </a:rPr>
              <a:t> </a:t>
            </a:r>
            <a:r>
              <a:rPr sz="1600" spc="-5" dirty="0">
                <a:solidFill>
                  <a:srgbClr val="595959"/>
                </a:solidFill>
                <a:latin typeface="Lato"/>
                <a:cs typeface="Lato"/>
              </a:rPr>
              <a:t>Machine</a:t>
            </a:r>
            <a:r>
              <a:rPr sz="1600" spc="-55" dirty="0">
                <a:solidFill>
                  <a:srgbClr val="595959"/>
                </a:solidFill>
                <a:latin typeface="Lato"/>
                <a:cs typeface="Lato"/>
              </a:rPr>
              <a:t> </a:t>
            </a:r>
            <a:r>
              <a:rPr sz="1600" dirty="0">
                <a:solidFill>
                  <a:srgbClr val="595959"/>
                </a:solidFill>
                <a:latin typeface="Lato"/>
                <a:cs typeface="Lato"/>
              </a:rPr>
              <a:t>Learning  </a:t>
            </a:r>
            <a:r>
              <a:rPr sz="1600" spc="-5" dirty="0">
                <a:solidFill>
                  <a:srgbClr val="595959"/>
                </a:solidFill>
                <a:latin typeface="Lato"/>
                <a:cs typeface="Lato"/>
              </a:rPr>
              <a:t>(K_means</a:t>
            </a:r>
            <a:r>
              <a:rPr sz="1600" spc="-60" dirty="0">
                <a:solidFill>
                  <a:srgbClr val="595959"/>
                </a:solidFill>
                <a:latin typeface="Lato"/>
                <a:cs typeface="Lato"/>
              </a:rPr>
              <a:t> </a:t>
            </a:r>
            <a:r>
              <a:rPr sz="1600" spc="5" dirty="0">
                <a:solidFill>
                  <a:srgbClr val="595959"/>
                </a:solidFill>
                <a:latin typeface="Lato"/>
                <a:cs typeface="Lato"/>
              </a:rPr>
              <a:t>Clustering)</a:t>
            </a:r>
            <a:endParaRPr sz="1600" dirty="0">
              <a:latin typeface="Lato"/>
              <a:cs typeface="Lato"/>
            </a:endParaRPr>
          </a:p>
        </p:txBody>
      </p:sp>
    </p:spTree>
    <p:extLst>
      <p:ext uri="{BB962C8B-B14F-4D97-AF65-F5344CB8AC3E}">
        <p14:creationId xmlns:p14="http://schemas.microsoft.com/office/powerpoint/2010/main" val="1309330488"/>
      </p:ext>
    </p:extLst>
  </p:cSld>
  <p:clrMapOvr>
    <a:masterClrMapping/>
  </p:clrMapOvr>
</p:sld>
</file>

<file path=ppt/theme/theme1.xml><?xml version="1.0" encoding="utf-8"?>
<a:theme xmlns:a="http://schemas.openxmlformats.org/drawingml/2006/main" name="Office Them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475556_Education presentation_AAS_v5" id="{AAC57104-7B60-491F-A321-6BCAF93AC541}" vid="{5A43072C-36E0-4A5A-A3FF-E88D65C597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575C36-314A-42CB-9114-6E0CE4AB2735}">
  <ds:schemaRefs>
    <ds:schemaRef ds:uri="16c05727-aa75-4e4a-9b5f-8a80a1165891"/>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www.w3.org/XML/1998/namespace"/>
    <ds:schemaRef ds:uri="http://purl.org/dc/terms/"/>
    <ds:schemaRef ds:uri="http://schemas.microsoft.com/office/infopath/2007/PartnerControls"/>
    <ds:schemaRef ds:uri="71af3243-3dd4-4a8d-8c0d-dd76da1f02a5"/>
    <ds:schemaRef ds:uri="http://purl.org/dc/elements/1.1/"/>
  </ds:schemaRefs>
</ds:datastoreItem>
</file>

<file path=customXml/itemProps2.xml><?xml version="1.0" encoding="utf-8"?>
<ds:datastoreItem xmlns:ds="http://schemas.openxmlformats.org/officeDocument/2006/customXml" ds:itemID="{85D0AD3E-9DDB-4E69-981A-7DAE0E9B5F53}">
  <ds:schemaRefs>
    <ds:schemaRef ds:uri="http://schemas.microsoft.com/sharepoint/v3/contenttype/forms"/>
  </ds:schemaRefs>
</ds:datastoreItem>
</file>

<file path=customXml/itemProps3.xml><?xml version="1.0" encoding="utf-8"?>
<ds:datastoreItem xmlns:ds="http://schemas.openxmlformats.org/officeDocument/2006/customXml" ds:itemID="{91C32B5E-029E-455A-86F0-091666CEEB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Education presentation</Template>
  <TotalTime>0</TotalTime>
  <Words>947</Words>
  <Application>Microsoft Office PowerPoint</Application>
  <PresentationFormat>Widescreen</PresentationFormat>
  <Paragraphs>78</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Corbel</vt:lpstr>
      <vt:lpstr>Lato</vt:lpstr>
      <vt:lpstr>Times New Roman</vt:lpstr>
      <vt:lpstr>Office Theme</vt:lpstr>
      <vt:lpstr>School’s Infrastructure Analysis </vt:lpstr>
      <vt:lpstr>Table of contents </vt:lpstr>
      <vt:lpstr>Introduction</vt:lpstr>
      <vt:lpstr>Story Telling</vt:lpstr>
      <vt:lpstr>Problems to be solved </vt:lpstr>
      <vt:lpstr>PowerPoint Presentation</vt:lpstr>
      <vt:lpstr>Target audience</vt:lpstr>
      <vt:lpstr>Data Source   </vt:lpstr>
      <vt:lpstr>PowerPoint Presentation</vt:lpstr>
      <vt:lpstr>Exploratory Analysis</vt:lpstr>
      <vt:lpstr> </vt:lpstr>
      <vt:lpstr>According to our dataset, we can notice that more than 50% of the schools are located in the department Centre. And less than 13% in Grand'Anse. Does that mean the level of education  is related to the number of schools?  </vt:lpstr>
      <vt:lpstr>As we can see, more than 65% of the schools are located in rural zones. The other 34% are in urban zones. Can we say that there are more rural zones in those 3 departments?.</vt:lpstr>
      <vt:lpstr>We will perform a k-mean clustering which consists in  grouping the data in several groups of commune  in our case according to the similarities of their schools’ infrastructure or results after  having determined the optimal number of group or  cluster = k. </vt:lpstr>
      <vt:lpstr>A fundamental step for any unsupervised algorithm is to determine the optimal number of clusters into which the data may be clustered. The Elbow Method is one of the most popular methods to determine this optimal value of k. In our model,  we have 3-Means.</vt:lpstr>
      <vt:lpstr>This is a map of distribution of the clusters by commune for the three department that I had to work on. (Centre, Artibonite, Grande’Anse)</vt:lpstr>
      <vt:lpstr>This is a description of the three clusters, we can notice that there’s a small difference of the success rate in the three clusters, and for the  infrastructure too… We can notice the profile the most vulnerable is the second one. They have less infrastructures than any others.</vt:lpstr>
      <vt:lpstr>This graph shows the number of clusters by department. The second profile, which is the worst, is the only one profile to have school in Grande’Anse. That means, in this department, there are not only an infrastructure’s problem but also an educational problem.</vt:lpstr>
      <vt:lpstr>We’ve made a dependence test between the infrastructure and the success rate.  We’ve found that they are not dependent. Correlation is not causation, we already know that the success rate is  correlated with the infrastructure of the schools based on some studies conducted by international organizations such as World Bank... Because of this we will suggest the government to give more grant programs in this municipalities.</vt:lpstr>
      <vt:lpstr>According to the data and analysis, we will suggest the family to use our dashboard, more precisely the radar chart to see clearly the municipalities with the best performance and the best infrastructures.  If they need to introduce some others factors </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2021-09-24T20:30:07Z</dcterms:created>
  <dcterms:modified xsi:type="dcterms:W3CDTF">2021-09-25T16:51:00Z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